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3" r:id="rId5"/>
    <p:sldId id="264" r:id="rId6"/>
    <p:sldId id="265" r:id="rId7"/>
    <p:sldId id="258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62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7BE"/>
    <a:srgbClr val="32B2B8"/>
    <a:srgbClr val="2FA9AF"/>
    <a:srgbClr val="35BAC1"/>
    <a:srgbClr val="0E1F27"/>
    <a:srgbClr val="152F3B"/>
    <a:srgbClr val="3EC3CA"/>
    <a:srgbClr val="2EA2A8"/>
    <a:srgbClr val="2E657E"/>
    <a:srgbClr val="51C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62B6A-418F-46E3-91AC-381F4B4AEED5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B9EC0-C828-4C13-B77A-2ED48E7970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773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B9EC0-C828-4C13-B77A-2ED48E79704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989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B9EC0-C828-4C13-B77A-2ED48E79704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484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B9EC0-C828-4C13-B77A-2ED48E7970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88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B9EC0-C828-4C13-B77A-2ED48E79704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793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B9EC0-C828-4C13-B77A-2ED48E7970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726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B9EC0-C828-4C13-B77A-2ED48E79704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38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B9EC0-C828-4C13-B77A-2ED48E79704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697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B9EC0-C828-4C13-B77A-2ED48E79704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292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B9EC0-C828-4C13-B77A-2ED48E79704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46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C56F9-1566-4DC7-BC1E-77A3453A8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05159B-6387-4F74-825F-0A1585F29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397079-50E0-4E4B-AA01-80D7881F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1F161E-C084-43E2-AF0D-394AC241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8AA405-471B-462B-9A07-663DDD33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28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F7DFB-9967-427A-B86B-B094D492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7E78B1-A99E-4D78-8CC4-8DF215341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EC35B-89EC-4EE3-B5CA-D3C7DE2C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307B53-5D70-41E1-8F21-4E6A1567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21546A-0789-45AF-B72E-04D7C7D2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21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A6F024-E5D6-4F92-AC1E-A69AE31A3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FD8441-AF4E-43C4-892C-6D30981E8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DF8FB9-6FB8-4798-99AA-00EDDD1C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D3E215-1B71-4CF8-A2DE-E2500DDF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4FB2E2-B2A1-400C-998B-0E021077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79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6FB37-DD9C-4231-96B7-8D7C3F4C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8CEA7B-226B-445A-89F4-F3ACAB83C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2B069F-D839-4040-9909-F859012E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89D6E-C9A3-4ADD-9362-DDDAD7DF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288900-84D4-4838-A6B7-943B2E23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34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02850-5DF7-4AF9-BD7C-AE37646E5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818405-7762-474A-827B-97E8961A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EEAB5E-6495-4CC0-B632-024C7A34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6705B5-B663-4DC7-B648-CF025BB0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ACBC1-5AB8-47F7-BFE9-4D4942EF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70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B41B3-6791-43ED-93B9-2D1EDE7F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75A2D3-ADC3-48E1-A041-97125D920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F322B5-C089-40A2-84C5-56FA4EC89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68C5BC-59D8-4DD3-982B-ECD691DF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5DC632-F584-4C4D-B712-4ED87C7F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7F3C6C-8E40-4234-B02F-A7D33A8B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97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9A256-83F5-4886-A174-38CA4F4F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2C3EEB-0E72-4DFF-8F55-3654A778F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47E4C1-AB40-4510-A667-5F898E63C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1EE9EF-32B7-404F-9027-F92CC6047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69D44E-F66A-484A-AB2D-14E053CBF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F516F55-5DA9-42AB-A27B-2DF6305AE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F62B3A-EE94-486D-9466-9246D8D9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5AD31D3-E644-4B3A-9035-4547D35D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956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240AD-26CD-439F-8124-645842DC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39C2D5-83A9-46EA-83A7-7711845A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9AC6F3-F864-48A9-833D-68810CE7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3F241D-2B45-4E83-8954-C06973D4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3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0C78D0-D480-4903-AC1A-3F45E287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35F9853-E28A-4E51-AB38-152F6C1FB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35F32B-C1D4-4FBF-9B88-F611BBE9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53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2D608-9537-42B9-A018-04F406EC8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3C8B75-3C72-4E88-8936-990866835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EDF2CB-42DA-4B50-BE44-CCEAFC5D2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F8BFE7-6DAF-40C0-B829-A047DFBB9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C08819-27C1-44C8-946E-EE49DD1E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6A4302-3940-4E4F-AA5E-E69CEC39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2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A6E01-94F8-4F03-9A31-421391E6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535768-4FF2-4777-80E5-FB94EB978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C7C682-9A46-4D8E-9D48-480D429D9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4C667A-F69A-4160-9C2A-A7EC1AE3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FFAAAB-07E8-4868-A3E4-2F804418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EEED54-3144-48F7-9A7F-2C2F77F9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07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E94B2-18C5-4795-9E20-9A62441A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953188-A699-4F85-ABF8-99C0E7198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9A0702-BFB0-4978-B6D7-6E3516F3D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A5FFF-286A-4D15-8A97-A2F853640BEF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C074E6-AACB-4FA9-B280-428A75BF5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618E08-E759-4481-BDC5-B1BD8735B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F3D60-29F0-4BA5-95B9-DEB6FE69F9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63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BD26-ECDE-45F7-8A33-7E77F6C4D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5554" y="5529942"/>
            <a:ext cx="2586447" cy="1328057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 – Detection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 – Intrusion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V – Vulnerability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 – Analysis </a:t>
            </a:r>
            <a:endParaRPr lang="ru-RU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070677-93BC-4D72-B289-13771E89B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712" y="1780402"/>
            <a:ext cx="7034997" cy="302702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ru-RU" sz="4800" b="1" dirty="0">
                <a:solidFill>
                  <a:srgbClr val="FD282A"/>
                </a:solidFill>
                <a:latin typeface="Century Gothic" panose="020B0502020202020204" pitchFamily="34" charset="0"/>
              </a:rPr>
              <a:t>Построение системы обнаружения вторжений</a:t>
            </a:r>
          </a:p>
          <a:p>
            <a:endParaRPr lang="en-US" sz="4800" dirty="0">
              <a:solidFill>
                <a:srgbClr val="51CACF"/>
              </a:solidFill>
              <a:latin typeface="+mj-lt"/>
            </a:endParaRPr>
          </a:p>
          <a:p>
            <a:r>
              <a:rPr lang="ru-RU" sz="2600" b="1" dirty="0">
                <a:solidFill>
                  <a:srgbClr val="3EC3CA"/>
                </a:solidFill>
                <a:latin typeface="Consolas" panose="020B0609020204030204" pitchFamily="49" charset="0"/>
              </a:rPr>
              <a:t>Проект, который способен изменить подход к кибербезопасности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5967B5-0118-4ACB-8F30-C327CC062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7" t="22389" r="21351" b="21666"/>
          <a:stretch/>
        </p:blipFill>
        <p:spPr>
          <a:xfrm>
            <a:off x="7738053" y="1143713"/>
            <a:ext cx="4226259" cy="4056809"/>
          </a:xfrm>
          <a:prstGeom prst="rect">
            <a:avLst/>
          </a:prstGeom>
        </p:spPr>
      </p:pic>
      <p:pic>
        <p:nvPicPr>
          <p:cNvPr id="6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6602073" y="3940669"/>
            <a:ext cx="2620305" cy="251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 rot="18312741">
            <a:off x="-416182" y="-410166"/>
            <a:ext cx="1644089" cy="158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 rot="15950104">
            <a:off x="10673330" y="-687288"/>
            <a:ext cx="1964269" cy="198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47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000"/>
                    </a14:imgEffect>
                    <a14:imgEffect>
                      <a14:saturation sat="291000"/>
                    </a14:imgEffect>
                    <a14:imgEffect>
                      <a14:brightnessContrast bright="46000" contrast="16000"/>
                    </a14:imgEffect>
                  </a14:imgLayer>
                </a14:imgProps>
              </a:ext>
            </a:extLst>
          </a:blip>
          <a:srcRect l="18647" t="7960" r="8852" b="8336"/>
          <a:stretch/>
        </p:blipFill>
        <p:spPr>
          <a:xfrm rot="-1152297">
            <a:off x="7511620" y="4519051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47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000"/>
                    </a14:imgEffect>
                    <a14:imgEffect>
                      <a14:saturation sat="291000"/>
                    </a14:imgEffect>
                    <a14:imgEffect>
                      <a14:brightnessContrast bright="46000" contrast="16000"/>
                    </a14:imgEffect>
                  </a14:imgLayer>
                </a14:imgProps>
              </a:ext>
            </a:extLst>
          </a:blip>
          <a:srcRect l="18647" t="7960" r="8852" b="8336"/>
          <a:stretch/>
        </p:blipFill>
        <p:spPr>
          <a:xfrm rot="21437889">
            <a:off x="10620347" y="259542"/>
            <a:ext cx="1453764" cy="110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40;p35"/>
          <p:cNvPicPr preferRelativeResize="0"/>
          <p:nvPr/>
        </p:nvPicPr>
        <p:blipFill rotWithShape="1">
          <a:blip r:embed="rId7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530977" y="253329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602;p46"/>
          <p:cNvGrpSpPr/>
          <p:nvPr/>
        </p:nvGrpSpPr>
        <p:grpSpPr>
          <a:xfrm>
            <a:off x="2752700" y="486329"/>
            <a:ext cx="76825" cy="76800"/>
            <a:chOff x="3104875" y="1099400"/>
            <a:chExt cx="76825" cy="76800"/>
          </a:xfrm>
        </p:grpSpPr>
        <p:sp>
          <p:nvSpPr>
            <p:cNvPr id="13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4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5" name="Google Shape;1602;p46"/>
          <p:cNvGrpSpPr/>
          <p:nvPr/>
        </p:nvGrpSpPr>
        <p:grpSpPr>
          <a:xfrm>
            <a:off x="2434837" y="5238921"/>
            <a:ext cx="76825" cy="76800"/>
            <a:chOff x="3104875" y="1099400"/>
            <a:chExt cx="76825" cy="76800"/>
          </a:xfrm>
        </p:grpSpPr>
        <p:sp>
          <p:nvSpPr>
            <p:cNvPr id="16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7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" name="Google Shape;1602;p46"/>
          <p:cNvGrpSpPr/>
          <p:nvPr/>
        </p:nvGrpSpPr>
        <p:grpSpPr>
          <a:xfrm>
            <a:off x="6762998" y="1292332"/>
            <a:ext cx="76825" cy="76800"/>
            <a:chOff x="3104875" y="1099400"/>
            <a:chExt cx="76825" cy="76800"/>
          </a:xfrm>
        </p:grpSpPr>
        <p:sp>
          <p:nvSpPr>
            <p:cNvPr id="19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0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27" name="Google Shape;1602;p46"/>
          <p:cNvGrpSpPr/>
          <p:nvPr/>
        </p:nvGrpSpPr>
        <p:grpSpPr>
          <a:xfrm>
            <a:off x="11160825" y="5162121"/>
            <a:ext cx="76825" cy="76800"/>
            <a:chOff x="3104875" y="1099400"/>
            <a:chExt cx="76825" cy="76800"/>
          </a:xfrm>
        </p:grpSpPr>
        <p:sp>
          <p:nvSpPr>
            <p:cNvPr id="28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9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42" name="Google Shape;1602;p46"/>
          <p:cNvGrpSpPr/>
          <p:nvPr/>
        </p:nvGrpSpPr>
        <p:grpSpPr>
          <a:xfrm>
            <a:off x="405721" y="1904056"/>
            <a:ext cx="76825" cy="76800"/>
            <a:chOff x="3104875" y="1099400"/>
            <a:chExt cx="76825" cy="76800"/>
          </a:xfrm>
        </p:grpSpPr>
        <p:sp>
          <p:nvSpPr>
            <p:cNvPr id="43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4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45" name="Google Shape;1602;p46"/>
          <p:cNvGrpSpPr/>
          <p:nvPr/>
        </p:nvGrpSpPr>
        <p:grpSpPr>
          <a:xfrm>
            <a:off x="5508963" y="6383574"/>
            <a:ext cx="76825" cy="76800"/>
            <a:chOff x="3104875" y="1099400"/>
            <a:chExt cx="76825" cy="76800"/>
          </a:xfrm>
        </p:grpSpPr>
        <p:sp>
          <p:nvSpPr>
            <p:cNvPr id="46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7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48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 rot="13490914">
            <a:off x="229524" y="5156608"/>
            <a:ext cx="3057655" cy="3087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95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2FC58D4-DA9F-48FC-B659-4E850FAC0239}"/>
              </a:ext>
            </a:extLst>
          </p:cNvPr>
          <p:cNvSpPr txBox="1">
            <a:spLocks/>
          </p:cNvSpPr>
          <p:nvPr/>
        </p:nvSpPr>
        <p:spPr>
          <a:xfrm>
            <a:off x="-15097" y="103288"/>
            <a:ext cx="12207097" cy="58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Визуализация. </a:t>
            </a:r>
            <a:r>
              <a:rPr lang="ru-RU" sz="3600" b="1" dirty="0" err="1" smtClean="0">
                <a:solidFill>
                  <a:srgbClr val="FD282A"/>
                </a:solidFill>
                <a:latin typeface="Century Gothic" panose="020B0502020202020204" pitchFamily="34" charset="0"/>
              </a:rPr>
              <a:t>Чарты</a:t>
            </a:r>
            <a:endParaRPr lang="ru-RU" sz="2800" dirty="0">
              <a:solidFill>
                <a:srgbClr val="FD282A"/>
              </a:solidFill>
              <a:latin typeface="+mj-lt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389093">
            <a:off x="6464082" y="5592537"/>
            <a:ext cx="1853595" cy="2290479"/>
            <a:chOff x="7249607" y="5082331"/>
            <a:chExt cx="1853595" cy="2290479"/>
          </a:xfrm>
        </p:grpSpPr>
        <p:grpSp>
          <p:nvGrpSpPr>
            <p:cNvPr id="34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8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Группа 105"/>
          <p:cNvGrpSpPr/>
          <p:nvPr/>
        </p:nvGrpSpPr>
        <p:grpSpPr>
          <a:xfrm rot="1389093">
            <a:off x="-746926" y="5819516"/>
            <a:ext cx="1853595" cy="2290479"/>
            <a:chOff x="7249607" y="5082331"/>
            <a:chExt cx="1853595" cy="2290479"/>
          </a:xfrm>
        </p:grpSpPr>
        <p:grpSp>
          <p:nvGrpSpPr>
            <p:cNvPr id="107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6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4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9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0565405" y="4660676"/>
            <a:ext cx="2620305" cy="2519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602;p46"/>
          <p:cNvGrpSpPr/>
          <p:nvPr/>
        </p:nvGrpSpPr>
        <p:grpSpPr>
          <a:xfrm>
            <a:off x="3392623" y="1443649"/>
            <a:ext cx="76825" cy="76800"/>
            <a:chOff x="3104875" y="1099400"/>
            <a:chExt cx="76825" cy="76800"/>
          </a:xfrm>
        </p:grpSpPr>
        <p:sp>
          <p:nvSpPr>
            <p:cNvPr id="184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5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6" name="Google Shape;1602;p46"/>
          <p:cNvGrpSpPr/>
          <p:nvPr/>
        </p:nvGrpSpPr>
        <p:grpSpPr>
          <a:xfrm>
            <a:off x="9457832" y="821176"/>
            <a:ext cx="76825" cy="76800"/>
            <a:chOff x="3104875" y="1099400"/>
            <a:chExt cx="76825" cy="76800"/>
          </a:xfrm>
        </p:grpSpPr>
        <p:sp>
          <p:nvSpPr>
            <p:cNvPr id="18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9" name="Google Shape;1602;p46"/>
          <p:cNvGrpSpPr/>
          <p:nvPr/>
        </p:nvGrpSpPr>
        <p:grpSpPr>
          <a:xfrm>
            <a:off x="11096851" y="5013661"/>
            <a:ext cx="76825" cy="76800"/>
            <a:chOff x="3104875" y="1099400"/>
            <a:chExt cx="76825" cy="76800"/>
          </a:xfrm>
        </p:grpSpPr>
        <p:sp>
          <p:nvSpPr>
            <p:cNvPr id="19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9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192" name="Google Shape;1240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0867394" y="5717798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95" y="732704"/>
            <a:ext cx="4682806" cy="22968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8506" y="733027"/>
            <a:ext cx="4682366" cy="22964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693" y="3390309"/>
            <a:ext cx="4715587" cy="23268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4590" y="3387453"/>
            <a:ext cx="4677388" cy="237060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8340" y="2114637"/>
            <a:ext cx="4210991" cy="2060485"/>
          </a:xfrm>
          <a:prstGeom prst="rect">
            <a:avLst/>
          </a:prstGeom>
        </p:spPr>
      </p:pic>
      <p:sp>
        <p:nvSpPr>
          <p:cNvPr id="180" name="Прямоугольник 179"/>
          <p:cNvSpPr/>
          <p:nvPr/>
        </p:nvSpPr>
        <p:spPr>
          <a:xfrm>
            <a:off x="5024727" y="4613296"/>
            <a:ext cx="2156417" cy="523220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Для отображения используется </a:t>
            </a:r>
            <a:r>
              <a:rPr lang="en-US" sz="1400" b="1" dirty="0" err="1" smtClean="0">
                <a:solidFill>
                  <a:srgbClr val="163130"/>
                </a:solidFill>
                <a:latin typeface="Century Gothic" panose="020B0502020202020204" pitchFamily="34" charset="0"/>
              </a:rPr>
              <a:t>plotly</a:t>
            </a:r>
            <a:endParaRPr lang="ru-RU" sz="1400" b="1" dirty="0" smtClean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4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2FC58D4-DA9F-48FC-B659-4E850FAC0239}"/>
              </a:ext>
            </a:extLst>
          </p:cNvPr>
          <p:cNvSpPr txBox="1">
            <a:spLocks/>
          </p:cNvSpPr>
          <p:nvPr/>
        </p:nvSpPr>
        <p:spPr>
          <a:xfrm>
            <a:off x="-15097" y="103288"/>
            <a:ext cx="12207097" cy="58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Визуализация. График активности </a:t>
            </a:r>
            <a:r>
              <a:rPr lang="en-US" sz="3600" b="1" dirty="0" err="1" smtClean="0">
                <a:solidFill>
                  <a:srgbClr val="FD282A"/>
                </a:solidFill>
                <a:latin typeface="Century Gothic" panose="020B0502020202020204" pitchFamily="34" charset="0"/>
              </a:rPr>
              <a:t>ip</a:t>
            </a:r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-адреса</a:t>
            </a:r>
            <a:endParaRPr lang="ru-RU" sz="2800" dirty="0">
              <a:solidFill>
                <a:srgbClr val="FD282A"/>
              </a:solidFill>
              <a:latin typeface="+mj-lt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389093">
            <a:off x="6464082" y="5592537"/>
            <a:ext cx="1853595" cy="2290479"/>
            <a:chOff x="7249607" y="5082331"/>
            <a:chExt cx="1853595" cy="2290479"/>
          </a:xfrm>
        </p:grpSpPr>
        <p:grpSp>
          <p:nvGrpSpPr>
            <p:cNvPr id="34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8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Группа 105"/>
          <p:cNvGrpSpPr/>
          <p:nvPr/>
        </p:nvGrpSpPr>
        <p:grpSpPr>
          <a:xfrm rot="1389093">
            <a:off x="-746926" y="5819516"/>
            <a:ext cx="1853595" cy="2290479"/>
            <a:chOff x="7249607" y="5082331"/>
            <a:chExt cx="1853595" cy="2290479"/>
          </a:xfrm>
        </p:grpSpPr>
        <p:grpSp>
          <p:nvGrpSpPr>
            <p:cNvPr id="107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6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4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9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0565405" y="4660676"/>
            <a:ext cx="2620305" cy="2519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602;p46"/>
          <p:cNvGrpSpPr/>
          <p:nvPr/>
        </p:nvGrpSpPr>
        <p:grpSpPr>
          <a:xfrm>
            <a:off x="3392623" y="1443649"/>
            <a:ext cx="76825" cy="76800"/>
            <a:chOff x="3104875" y="1099400"/>
            <a:chExt cx="76825" cy="76800"/>
          </a:xfrm>
        </p:grpSpPr>
        <p:sp>
          <p:nvSpPr>
            <p:cNvPr id="184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5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6" name="Google Shape;1602;p46"/>
          <p:cNvGrpSpPr/>
          <p:nvPr/>
        </p:nvGrpSpPr>
        <p:grpSpPr>
          <a:xfrm>
            <a:off x="9457832" y="821176"/>
            <a:ext cx="76825" cy="76800"/>
            <a:chOff x="3104875" y="1099400"/>
            <a:chExt cx="76825" cy="76800"/>
          </a:xfrm>
        </p:grpSpPr>
        <p:sp>
          <p:nvSpPr>
            <p:cNvPr id="18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9" name="Google Shape;1602;p46"/>
          <p:cNvGrpSpPr/>
          <p:nvPr/>
        </p:nvGrpSpPr>
        <p:grpSpPr>
          <a:xfrm>
            <a:off x="11096851" y="5013661"/>
            <a:ext cx="76825" cy="76800"/>
            <a:chOff x="3104875" y="1099400"/>
            <a:chExt cx="76825" cy="76800"/>
          </a:xfrm>
        </p:grpSpPr>
        <p:sp>
          <p:nvSpPr>
            <p:cNvPr id="19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9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192" name="Google Shape;1240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0867394" y="5717798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27" y="690090"/>
            <a:ext cx="10691753" cy="45023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39" y="4599094"/>
            <a:ext cx="3822516" cy="19435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5236" y="4672052"/>
            <a:ext cx="4044858" cy="1828408"/>
          </a:xfrm>
          <a:prstGeom prst="rect">
            <a:avLst/>
          </a:prstGeom>
        </p:spPr>
      </p:pic>
      <p:sp>
        <p:nvSpPr>
          <p:cNvPr id="181" name="Прямоугольник 180"/>
          <p:cNvSpPr/>
          <p:nvPr/>
        </p:nvSpPr>
        <p:spPr>
          <a:xfrm>
            <a:off x="8756358" y="6148927"/>
            <a:ext cx="2156417" cy="523220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Для отображения используется </a:t>
            </a:r>
            <a:r>
              <a:rPr lang="en-US" sz="1400" b="1" dirty="0" err="1" smtClean="0">
                <a:solidFill>
                  <a:srgbClr val="163130"/>
                </a:solidFill>
                <a:latin typeface="Century Gothic" panose="020B0502020202020204" pitchFamily="34" charset="0"/>
              </a:rPr>
              <a:t>plotly</a:t>
            </a:r>
            <a:endParaRPr lang="ru-RU" sz="1400" b="1" dirty="0" smtClean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44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2FC58D4-DA9F-48FC-B659-4E850FAC0239}"/>
              </a:ext>
            </a:extLst>
          </p:cNvPr>
          <p:cNvSpPr txBox="1">
            <a:spLocks/>
          </p:cNvSpPr>
          <p:nvPr/>
        </p:nvSpPr>
        <p:spPr>
          <a:xfrm>
            <a:off x="-15097" y="103288"/>
            <a:ext cx="12207097" cy="58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Визуализация. График </a:t>
            </a:r>
            <a:r>
              <a:rPr lang="en-US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SYN </a:t>
            </a:r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и </a:t>
            </a:r>
            <a:r>
              <a:rPr lang="en-US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ACK</a:t>
            </a:r>
            <a:endParaRPr lang="ru-RU" sz="2800" dirty="0">
              <a:solidFill>
                <a:srgbClr val="FD282A"/>
              </a:solidFill>
              <a:latin typeface="+mj-lt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389093">
            <a:off x="6464082" y="5592537"/>
            <a:ext cx="1853595" cy="2290479"/>
            <a:chOff x="7249607" y="5082331"/>
            <a:chExt cx="1853595" cy="2290479"/>
          </a:xfrm>
        </p:grpSpPr>
        <p:grpSp>
          <p:nvGrpSpPr>
            <p:cNvPr id="34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8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Группа 105"/>
          <p:cNvGrpSpPr/>
          <p:nvPr/>
        </p:nvGrpSpPr>
        <p:grpSpPr>
          <a:xfrm rot="1389093">
            <a:off x="-746926" y="5819516"/>
            <a:ext cx="1853595" cy="2290479"/>
            <a:chOff x="7249607" y="5082331"/>
            <a:chExt cx="1853595" cy="2290479"/>
          </a:xfrm>
        </p:grpSpPr>
        <p:grpSp>
          <p:nvGrpSpPr>
            <p:cNvPr id="107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6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4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9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0565405" y="4660676"/>
            <a:ext cx="2620305" cy="2519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602;p46"/>
          <p:cNvGrpSpPr/>
          <p:nvPr/>
        </p:nvGrpSpPr>
        <p:grpSpPr>
          <a:xfrm>
            <a:off x="3392623" y="1443649"/>
            <a:ext cx="76825" cy="76800"/>
            <a:chOff x="3104875" y="1099400"/>
            <a:chExt cx="76825" cy="76800"/>
          </a:xfrm>
        </p:grpSpPr>
        <p:sp>
          <p:nvSpPr>
            <p:cNvPr id="184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5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6" name="Google Shape;1602;p46"/>
          <p:cNvGrpSpPr/>
          <p:nvPr/>
        </p:nvGrpSpPr>
        <p:grpSpPr>
          <a:xfrm>
            <a:off x="9457832" y="821176"/>
            <a:ext cx="76825" cy="76800"/>
            <a:chOff x="3104875" y="1099400"/>
            <a:chExt cx="76825" cy="76800"/>
          </a:xfrm>
        </p:grpSpPr>
        <p:sp>
          <p:nvSpPr>
            <p:cNvPr id="18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9" name="Google Shape;1602;p46"/>
          <p:cNvGrpSpPr/>
          <p:nvPr/>
        </p:nvGrpSpPr>
        <p:grpSpPr>
          <a:xfrm>
            <a:off x="11096851" y="5013661"/>
            <a:ext cx="76825" cy="76800"/>
            <a:chOff x="3104875" y="1099400"/>
            <a:chExt cx="76825" cy="76800"/>
          </a:xfrm>
        </p:grpSpPr>
        <p:sp>
          <p:nvSpPr>
            <p:cNvPr id="19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9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192" name="Google Shape;1240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0867394" y="5717798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31" y="1088725"/>
            <a:ext cx="11622567" cy="25445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30" y="3486468"/>
            <a:ext cx="4091867" cy="24312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1785" y="3407508"/>
            <a:ext cx="3985744" cy="2429847"/>
          </a:xfrm>
          <a:prstGeom prst="rect">
            <a:avLst/>
          </a:prstGeom>
        </p:spPr>
      </p:pic>
      <p:sp>
        <p:nvSpPr>
          <p:cNvPr id="180" name="Прямоугольник 179"/>
          <p:cNvSpPr/>
          <p:nvPr/>
        </p:nvSpPr>
        <p:spPr>
          <a:xfrm>
            <a:off x="1313031" y="6185347"/>
            <a:ext cx="2156417" cy="523220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Для отображения используется </a:t>
            </a:r>
            <a:r>
              <a:rPr lang="en-US" sz="1400" b="1" dirty="0" err="1" smtClean="0">
                <a:solidFill>
                  <a:srgbClr val="163130"/>
                </a:solidFill>
                <a:latin typeface="Century Gothic" panose="020B0502020202020204" pitchFamily="34" charset="0"/>
              </a:rPr>
              <a:t>plotly</a:t>
            </a:r>
            <a:endParaRPr lang="ru-RU" sz="1400" b="1" dirty="0" smtClean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16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2FC58D4-DA9F-48FC-B659-4E850FAC0239}"/>
              </a:ext>
            </a:extLst>
          </p:cNvPr>
          <p:cNvSpPr txBox="1">
            <a:spLocks/>
          </p:cNvSpPr>
          <p:nvPr/>
        </p:nvSpPr>
        <p:spPr>
          <a:xfrm>
            <a:off x="-15097" y="103288"/>
            <a:ext cx="12207097" cy="58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Так что такое </a:t>
            </a:r>
            <a:r>
              <a:rPr lang="en-US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SYN-flood?</a:t>
            </a:r>
            <a:endParaRPr lang="ru-RU" sz="2800" dirty="0">
              <a:solidFill>
                <a:srgbClr val="FD282A"/>
              </a:solidFill>
              <a:latin typeface="+mj-lt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389093">
            <a:off x="6464082" y="5592537"/>
            <a:ext cx="1853595" cy="2290479"/>
            <a:chOff x="7249607" y="5082331"/>
            <a:chExt cx="1853595" cy="2290479"/>
          </a:xfrm>
        </p:grpSpPr>
        <p:grpSp>
          <p:nvGrpSpPr>
            <p:cNvPr id="34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8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Группа 105"/>
          <p:cNvGrpSpPr/>
          <p:nvPr/>
        </p:nvGrpSpPr>
        <p:grpSpPr>
          <a:xfrm rot="1389093">
            <a:off x="-746926" y="5819516"/>
            <a:ext cx="1853595" cy="2290479"/>
            <a:chOff x="7249607" y="5082331"/>
            <a:chExt cx="1853595" cy="2290479"/>
          </a:xfrm>
        </p:grpSpPr>
        <p:grpSp>
          <p:nvGrpSpPr>
            <p:cNvPr id="107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6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4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9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0565405" y="4660676"/>
            <a:ext cx="2620305" cy="2519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602;p46"/>
          <p:cNvGrpSpPr/>
          <p:nvPr/>
        </p:nvGrpSpPr>
        <p:grpSpPr>
          <a:xfrm>
            <a:off x="1335743" y="4195726"/>
            <a:ext cx="76825" cy="76800"/>
            <a:chOff x="3104875" y="1099400"/>
            <a:chExt cx="76825" cy="76800"/>
          </a:xfrm>
        </p:grpSpPr>
        <p:sp>
          <p:nvSpPr>
            <p:cNvPr id="184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5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6" name="Google Shape;1602;p46"/>
          <p:cNvGrpSpPr/>
          <p:nvPr/>
        </p:nvGrpSpPr>
        <p:grpSpPr>
          <a:xfrm>
            <a:off x="11304388" y="397970"/>
            <a:ext cx="76825" cy="76800"/>
            <a:chOff x="3104875" y="1099400"/>
            <a:chExt cx="76825" cy="76800"/>
          </a:xfrm>
        </p:grpSpPr>
        <p:sp>
          <p:nvSpPr>
            <p:cNvPr id="18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9" name="Google Shape;1602;p46"/>
          <p:cNvGrpSpPr/>
          <p:nvPr/>
        </p:nvGrpSpPr>
        <p:grpSpPr>
          <a:xfrm>
            <a:off x="11096851" y="5013661"/>
            <a:ext cx="76825" cy="76800"/>
            <a:chOff x="3104875" y="1099400"/>
            <a:chExt cx="76825" cy="76800"/>
          </a:xfrm>
        </p:grpSpPr>
        <p:sp>
          <p:nvSpPr>
            <p:cNvPr id="19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9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192" name="Google Shape;1240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0867394" y="5717798"/>
            <a:ext cx="1187445" cy="112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Прямоугольник 180"/>
          <p:cNvSpPr/>
          <p:nvPr/>
        </p:nvSpPr>
        <p:spPr>
          <a:xfrm>
            <a:off x="123159" y="677291"/>
            <a:ext cx="10449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5BAC1"/>
                </a:solidFill>
                <a:latin typeface="Consolas" panose="020B0609020204030204" pitchFamily="49" charset="0"/>
              </a:rPr>
              <a:t>Когда клиент пытается подключиться к серверу с использованием протокола </a:t>
            </a:r>
            <a:r>
              <a:rPr lang="ru-RU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TCP, он </a:t>
            </a:r>
            <a:r>
              <a:rPr lang="ru-RU" b="1" dirty="0">
                <a:solidFill>
                  <a:srgbClr val="35BAC1"/>
                </a:solidFill>
                <a:latin typeface="Consolas" panose="020B0609020204030204" pitchFamily="49" charset="0"/>
              </a:rPr>
              <a:t>сразу должен пройти процедуру </a:t>
            </a:r>
            <a:r>
              <a:rPr lang="ru-RU" b="1" dirty="0">
                <a:solidFill>
                  <a:srgbClr val="FF0000"/>
                </a:solidFill>
                <a:latin typeface="Consolas" panose="020B0609020204030204" pitchFamily="49" charset="0"/>
              </a:rPr>
              <a:t>трехстороннего рукопожатия</a:t>
            </a:r>
            <a:r>
              <a:rPr lang="ru-RU" b="1" dirty="0">
                <a:solidFill>
                  <a:srgbClr val="35BAC1"/>
                </a:solidFill>
                <a:latin typeface="Consolas" panose="020B0609020204030204" pitchFamily="49" charset="0"/>
              </a:rPr>
              <a:t>, прежде чем обмен данными между клиентом и сервером станет возможным. Поскольку инициатором трехстороннего рукопожатия TCP всегда является клиент, то он первым отправляет пакет с флагом SYN серверу</a:t>
            </a:r>
            <a:r>
              <a:rPr lang="ru-RU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.</a:t>
            </a:r>
            <a:endParaRPr lang="ru-RU" b="1" dirty="0">
              <a:solidFill>
                <a:srgbClr val="35BAC1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 descr="Принцип работы атаки TCP SYN Floo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0"/>
          <a:stretch/>
        </p:blipFill>
        <p:spPr bwMode="auto">
          <a:xfrm>
            <a:off x="8335494" y="2142497"/>
            <a:ext cx="3489216" cy="12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Прямоугольник 181"/>
          <p:cNvSpPr/>
          <p:nvPr/>
        </p:nvSpPr>
        <p:spPr>
          <a:xfrm>
            <a:off x="7184685" y="3376591"/>
            <a:ext cx="3171110" cy="523220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Визуализация трехстороннего рукопожатия</a:t>
            </a:r>
          </a:p>
        </p:txBody>
      </p:sp>
      <p:sp>
        <p:nvSpPr>
          <p:cNvPr id="193" name="Прямоугольник 192"/>
          <p:cNvSpPr/>
          <p:nvPr/>
        </p:nvSpPr>
        <p:spPr>
          <a:xfrm>
            <a:off x="124042" y="2328594"/>
            <a:ext cx="68256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51CACF"/>
                </a:solidFill>
                <a:latin typeface="Consolas" panose="020B0609020204030204" pitchFamily="49" charset="0"/>
              </a:rPr>
              <a:t>При проведении </a:t>
            </a:r>
            <a:r>
              <a:rPr lang="ru-RU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SYN </a:t>
            </a:r>
            <a:r>
              <a:rPr lang="ru-RU" b="1" dirty="0" err="1">
                <a:solidFill>
                  <a:srgbClr val="51CACF"/>
                </a:solidFill>
                <a:latin typeface="Consolas" panose="020B0609020204030204" pitchFamily="49" charset="0"/>
              </a:rPr>
              <a:t>Flood</a:t>
            </a:r>
            <a:r>
              <a:rPr lang="ru-RU" b="1" dirty="0">
                <a:solidFill>
                  <a:srgbClr val="51CACF"/>
                </a:solidFill>
                <a:latin typeface="Consolas" panose="020B0609020204030204" pitchFamily="49" charset="0"/>
              </a:rPr>
              <a:t> атаки злоумышленники интенсивно отправляют серверу </a:t>
            </a:r>
            <a:r>
              <a:rPr lang="ru-RU" b="1" dirty="0">
                <a:solidFill>
                  <a:srgbClr val="FF0000"/>
                </a:solidFill>
                <a:latin typeface="Consolas" panose="020B0609020204030204" pitchFamily="49" charset="0"/>
              </a:rPr>
              <a:t>большое количество SYN-пакетов с поддельными IP-адресами</a:t>
            </a:r>
            <a:r>
              <a:rPr lang="ru-RU" b="1" dirty="0">
                <a:solidFill>
                  <a:srgbClr val="51CACF"/>
                </a:solidFill>
                <a:latin typeface="Consolas" panose="020B0609020204030204" pitchFamily="49" charset="0"/>
              </a:rPr>
              <a:t>. Это заставляет сервер реагировать, отправляя в ответ на каждый такой ложный запрос пакет </a:t>
            </a:r>
            <a:r>
              <a:rPr lang="ru-RU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SYN-ACK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9057" y="4102780"/>
            <a:ext cx="3334417" cy="1980744"/>
          </a:xfrm>
          <a:prstGeom prst="rect">
            <a:avLst/>
          </a:prstGeom>
        </p:spPr>
      </p:pic>
      <p:sp>
        <p:nvSpPr>
          <p:cNvPr id="194" name="Прямоугольник 193"/>
          <p:cNvSpPr/>
          <p:nvPr/>
        </p:nvSpPr>
        <p:spPr>
          <a:xfrm>
            <a:off x="3770412" y="5937780"/>
            <a:ext cx="3171110" cy="307777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Визуализация </a:t>
            </a:r>
            <a:r>
              <a:rPr lang="en-US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SYN Flood </a:t>
            </a:r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атаки</a:t>
            </a:r>
          </a:p>
        </p:txBody>
      </p:sp>
    </p:spTree>
    <p:extLst>
      <p:ext uri="{BB962C8B-B14F-4D97-AF65-F5344CB8AC3E}">
        <p14:creationId xmlns:p14="http://schemas.microsoft.com/office/powerpoint/2010/main" val="115089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2FC58D4-DA9F-48FC-B659-4E850FAC0239}"/>
              </a:ext>
            </a:extLst>
          </p:cNvPr>
          <p:cNvSpPr txBox="1">
            <a:spLocks/>
          </p:cNvSpPr>
          <p:nvPr/>
        </p:nvSpPr>
        <p:spPr>
          <a:xfrm>
            <a:off x="-15097" y="103288"/>
            <a:ext cx="12207097" cy="58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Так что такое </a:t>
            </a:r>
            <a:r>
              <a:rPr lang="en-US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SYN-flood?</a:t>
            </a:r>
            <a:endParaRPr lang="ru-RU" sz="2800" dirty="0">
              <a:solidFill>
                <a:srgbClr val="FD282A"/>
              </a:solidFill>
              <a:latin typeface="+mj-lt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3615933">
            <a:off x="8368949" y="5843574"/>
            <a:ext cx="1853595" cy="2290479"/>
            <a:chOff x="7249607" y="5082331"/>
            <a:chExt cx="1853595" cy="2290479"/>
          </a:xfrm>
        </p:grpSpPr>
        <p:grpSp>
          <p:nvGrpSpPr>
            <p:cNvPr id="34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8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Группа 105"/>
          <p:cNvGrpSpPr/>
          <p:nvPr/>
        </p:nvGrpSpPr>
        <p:grpSpPr>
          <a:xfrm rot="1389093">
            <a:off x="-746926" y="5819516"/>
            <a:ext cx="1853595" cy="2290479"/>
            <a:chOff x="7249607" y="5082331"/>
            <a:chExt cx="1853595" cy="2290479"/>
          </a:xfrm>
        </p:grpSpPr>
        <p:grpSp>
          <p:nvGrpSpPr>
            <p:cNvPr id="107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6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4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9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0565405" y="4660676"/>
            <a:ext cx="2620305" cy="2519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602;p46"/>
          <p:cNvGrpSpPr/>
          <p:nvPr/>
        </p:nvGrpSpPr>
        <p:grpSpPr>
          <a:xfrm>
            <a:off x="1335743" y="4195726"/>
            <a:ext cx="76825" cy="76800"/>
            <a:chOff x="3104875" y="1099400"/>
            <a:chExt cx="76825" cy="76800"/>
          </a:xfrm>
        </p:grpSpPr>
        <p:sp>
          <p:nvSpPr>
            <p:cNvPr id="184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5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6" name="Google Shape;1602;p46"/>
          <p:cNvGrpSpPr/>
          <p:nvPr/>
        </p:nvGrpSpPr>
        <p:grpSpPr>
          <a:xfrm>
            <a:off x="11304388" y="397970"/>
            <a:ext cx="76825" cy="76800"/>
            <a:chOff x="3104875" y="1099400"/>
            <a:chExt cx="76825" cy="76800"/>
          </a:xfrm>
        </p:grpSpPr>
        <p:sp>
          <p:nvSpPr>
            <p:cNvPr id="18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9" name="Google Shape;1602;p46"/>
          <p:cNvGrpSpPr/>
          <p:nvPr/>
        </p:nvGrpSpPr>
        <p:grpSpPr>
          <a:xfrm>
            <a:off x="11096851" y="5013661"/>
            <a:ext cx="76825" cy="76800"/>
            <a:chOff x="3104875" y="1099400"/>
            <a:chExt cx="76825" cy="76800"/>
          </a:xfrm>
        </p:grpSpPr>
        <p:sp>
          <p:nvSpPr>
            <p:cNvPr id="19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9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192" name="Google Shape;1240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0867394" y="5717798"/>
            <a:ext cx="1187445" cy="112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Прямоугольник 180"/>
          <p:cNvSpPr/>
          <p:nvPr/>
        </p:nvSpPr>
        <p:spPr>
          <a:xfrm>
            <a:off x="123160" y="677291"/>
            <a:ext cx="9260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Получается, </a:t>
            </a:r>
            <a:r>
              <a:rPr lang="en-US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SYN-Flood </a:t>
            </a:r>
            <a:r>
              <a:rPr lang="ru-RU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характеризуется</a:t>
            </a:r>
            <a:r>
              <a:rPr lang="en-US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:</a:t>
            </a:r>
            <a:r>
              <a:rPr lang="ru-RU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 Огромное количество </a:t>
            </a:r>
            <a:r>
              <a:rPr lang="en-US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SYN-</a:t>
            </a:r>
            <a:r>
              <a:rPr lang="ru-RU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запросов</a:t>
            </a:r>
            <a:r>
              <a:rPr lang="en-US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;</a:t>
            </a:r>
            <a:r>
              <a:rPr lang="ru-RU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SYN-</a:t>
            </a:r>
            <a:r>
              <a:rPr lang="ru-RU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запросы отправляются каждый раз с разных </a:t>
            </a:r>
            <a:r>
              <a:rPr lang="en-US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IP</a:t>
            </a:r>
            <a:r>
              <a:rPr lang="ru-RU" b="1" dirty="0" smtClean="0">
                <a:solidFill>
                  <a:srgbClr val="35BAC1"/>
                </a:solidFill>
                <a:latin typeface="Consolas" panose="020B0609020204030204" pitchFamily="49" charset="0"/>
              </a:rPr>
              <a:t>-адресов</a:t>
            </a:r>
            <a:endParaRPr lang="ru-RU" b="1" dirty="0">
              <a:solidFill>
                <a:srgbClr val="35BAC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392" y="1637253"/>
            <a:ext cx="8707826" cy="229077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289" y="2997859"/>
            <a:ext cx="6026507" cy="3692860"/>
          </a:xfrm>
          <a:prstGeom prst="rect">
            <a:avLst/>
          </a:prstGeom>
        </p:spPr>
      </p:pic>
      <p:sp>
        <p:nvSpPr>
          <p:cNvPr id="195" name="Прямоугольник 194"/>
          <p:cNvSpPr/>
          <p:nvPr/>
        </p:nvSpPr>
        <p:spPr>
          <a:xfrm>
            <a:off x="8669005" y="4041837"/>
            <a:ext cx="34212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SYN-Flood 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из выгрузки </a:t>
            </a:r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WireShark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96" name="Прямоугольник 195"/>
          <p:cNvSpPr/>
          <p:nvPr/>
        </p:nvSpPr>
        <p:spPr>
          <a:xfrm>
            <a:off x="376166" y="1563671"/>
            <a:ext cx="29696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С помощью фильтрации в </a:t>
            </a:r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WireShark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можно обнаружить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SYN-flood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, стоит обратить внимание, что отправляются запросы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SYN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от разных </a:t>
            </a:r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Ip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-адресов</a:t>
            </a:r>
            <a:endParaRPr lang="ru-RU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1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BD26-ECDE-45F7-8A33-7E77F6C4D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94060"/>
            <a:ext cx="3300165" cy="176394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D – Detection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I – Intrusion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V – Vulnerability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A – Analysis </a:t>
            </a:r>
            <a:endParaRPr lang="ru-RU" sz="2000" dirty="0">
              <a:solidFill>
                <a:srgbClr val="2E657E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717759" y="1347681"/>
            <a:ext cx="6798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Спасибо за внимание!</a:t>
            </a:r>
            <a:endParaRPr lang="ru-RU" sz="3600" b="1" dirty="0">
              <a:solidFill>
                <a:srgbClr val="FD282A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6" name="Google Shape;1602;p46"/>
          <p:cNvGrpSpPr/>
          <p:nvPr/>
        </p:nvGrpSpPr>
        <p:grpSpPr>
          <a:xfrm>
            <a:off x="9762943" y="1968919"/>
            <a:ext cx="76825" cy="76800"/>
            <a:chOff x="3104875" y="1099400"/>
            <a:chExt cx="76825" cy="76800"/>
          </a:xfrm>
        </p:grpSpPr>
        <p:sp>
          <p:nvSpPr>
            <p:cNvPr id="14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4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49" name="Google Shape;1602;p46"/>
          <p:cNvGrpSpPr/>
          <p:nvPr/>
        </p:nvGrpSpPr>
        <p:grpSpPr>
          <a:xfrm>
            <a:off x="994863" y="1097801"/>
            <a:ext cx="76825" cy="76800"/>
            <a:chOff x="3104875" y="1099400"/>
            <a:chExt cx="76825" cy="76800"/>
          </a:xfrm>
        </p:grpSpPr>
        <p:sp>
          <p:nvSpPr>
            <p:cNvPr id="15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52" name="Google Shape;1602;p46"/>
          <p:cNvGrpSpPr/>
          <p:nvPr/>
        </p:nvGrpSpPr>
        <p:grpSpPr>
          <a:xfrm>
            <a:off x="4741823" y="6200457"/>
            <a:ext cx="76825" cy="76800"/>
            <a:chOff x="3104875" y="1099400"/>
            <a:chExt cx="76825" cy="76800"/>
          </a:xfrm>
        </p:grpSpPr>
        <p:sp>
          <p:nvSpPr>
            <p:cNvPr id="153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4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1" name="Google Shape;1602;p46"/>
          <p:cNvGrpSpPr/>
          <p:nvPr/>
        </p:nvGrpSpPr>
        <p:grpSpPr>
          <a:xfrm>
            <a:off x="11170728" y="5463341"/>
            <a:ext cx="76825" cy="76800"/>
            <a:chOff x="3104875" y="1099400"/>
            <a:chExt cx="76825" cy="76800"/>
          </a:xfrm>
        </p:grpSpPr>
        <p:sp>
          <p:nvSpPr>
            <p:cNvPr id="162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63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4" name="Группа 163"/>
          <p:cNvGrpSpPr/>
          <p:nvPr/>
        </p:nvGrpSpPr>
        <p:grpSpPr>
          <a:xfrm rot="1389093">
            <a:off x="9349867" y="-832548"/>
            <a:ext cx="1853595" cy="2290479"/>
            <a:chOff x="7249607" y="5082331"/>
            <a:chExt cx="1853595" cy="2290479"/>
          </a:xfrm>
        </p:grpSpPr>
        <p:grpSp>
          <p:nvGrpSpPr>
            <p:cNvPr id="165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9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7" name="Группа 236"/>
          <p:cNvGrpSpPr/>
          <p:nvPr/>
        </p:nvGrpSpPr>
        <p:grpSpPr>
          <a:xfrm rot="1389093">
            <a:off x="-783983" y="1466861"/>
            <a:ext cx="1853595" cy="2290479"/>
            <a:chOff x="7249607" y="5082331"/>
            <a:chExt cx="1853595" cy="2290479"/>
          </a:xfrm>
        </p:grpSpPr>
        <p:grpSp>
          <p:nvGrpSpPr>
            <p:cNvPr id="238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0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9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7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5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4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0" name="Google Shape;1239;p3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543014" y="-1601585"/>
            <a:ext cx="2620305" cy="251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1240;p35"/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1347216" y="2194806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Группа 311"/>
          <p:cNvGrpSpPr/>
          <p:nvPr/>
        </p:nvGrpSpPr>
        <p:grpSpPr>
          <a:xfrm rot="1389093">
            <a:off x="7096829" y="5964256"/>
            <a:ext cx="1853595" cy="2290479"/>
            <a:chOff x="7249607" y="5082331"/>
            <a:chExt cx="1853595" cy="2290479"/>
          </a:xfrm>
        </p:grpSpPr>
        <p:grpSp>
          <p:nvGrpSpPr>
            <p:cNvPr id="313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3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7" name="Рисунок 396">
            <a:extLst>
              <a:ext uri="{FF2B5EF4-FFF2-40B4-BE49-F238E27FC236}">
                <a16:creationId xmlns:a16="http://schemas.microsoft.com/office/drawing/2014/main" id="{0A5967B5-0118-4ACB-8F30-C327CC062D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67" t="22389" r="21351" b="21666"/>
          <a:stretch/>
        </p:blipFill>
        <p:spPr>
          <a:xfrm>
            <a:off x="4150032" y="2099383"/>
            <a:ext cx="3956965" cy="37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1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1239;p3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 rot="2137477">
            <a:off x="9648377" y="2917029"/>
            <a:ext cx="2620305" cy="251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239;p3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0291459" y="-784666"/>
            <a:ext cx="2620305" cy="251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247;p35"/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000"/>
                    </a14:imgEffect>
                    <a14:imgEffect>
                      <a14:saturation sat="291000"/>
                    </a14:imgEffect>
                    <a14:imgEffect>
                      <a14:brightnessContrast bright="46000" contrast="16000"/>
                    </a14:imgEffect>
                  </a14:imgLayer>
                </a14:imgProps>
              </a:ext>
            </a:extLst>
          </a:blip>
          <a:srcRect l="18647" t="7960" r="8852" b="8336"/>
          <a:stretch/>
        </p:blipFill>
        <p:spPr>
          <a:xfrm rot="12559180">
            <a:off x="10647609" y="53983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239;p3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 rot="2137477">
            <a:off x="-629369" y="5088858"/>
            <a:ext cx="2620305" cy="25197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BD26-ECDE-45F7-8A33-7E77F6C4D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7393" y="5094060"/>
            <a:ext cx="2694607" cy="176394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D – Detection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I – Intrusion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V – Vulnerability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A – Analysis </a:t>
            </a:r>
            <a:endParaRPr lang="ru-RU" sz="2000" dirty="0">
              <a:solidFill>
                <a:srgbClr val="2E657E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57914" y="2031789"/>
            <a:ext cx="4562467" cy="523220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Что же всё-таки ищем</a:t>
            </a:r>
            <a:r>
              <a:rPr lang="en-US" sz="28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?</a:t>
            </a:r>
            <a:endParaRPr lang="ru-RU" sz="2800" b="1" dirty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Прямоугольник 8"/>
          <p:cNvSpPr/>
          <p:nvPr/>
        </p:nvSpPr>
        <p:spPr>
          <a:xfrm>
            <a:off x="4824160" y="3905697"/>
            <a:ext cx="4531478" cy="584775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0E1F27"/>
                </a:solidFill>
                <a:latin typeface="Century Gothic" panose="020B0502020202020204" pitchFamily="34" charset="0"/>
              </a:rPr>
              <a:t>Анализируем сетевой трафик и находим применение </a:t>
            </a:r>
            <a:r>
              <a:rPr lang="en-US" sz="1600" b="1" dirty="0" err="1" smtClean="0">
                <a:solidFill>
                  <a:srgbClr val="0E1F27"/>
                </a:solidFill>
                <a:latin typeface="Century Gothic" panose="020B0502020202020204" pitchFamily="34" charset="0"/>
              </a:rPr>
              <a:t>DDoS</a:t>
            </a:r>
            <a:r>
              <a:rPr lang="en-US" sz="1600" b="1" dirty="0" smtClean="0">
                <a:solidFill>
                  <a:srgbClr val="0E1F27"/>
                </a:solidFill>
                <a:latin typeface="Century Gothic" panose="020B0502020202020204" pitchFamily="34" charset="0"/>
              </a:rPr>
              <a:t>-</a:t>
            </a:r>
            <a:r>
              <a:rPr lang="ru-RU" sz="1600" b="1" dirty="0" smtClean="0">
                <a:solidFill>
                  <a:srgbClr val="0E1F27"/>
                </a:solidFill>
                <a:latin typeface="Century Gothic" panose="020B0502020202020204" pitchFamily="34" charset="0"/>
              </a:rPr>
              <a:t>атаки (</a:t>
            </a:r>
            <a:r>
              <a:rPr lang="en-US" sz="1600" b="1" dirty="0" smtClean="0">
                <a:solidFill>
                  <a:srgbClr val="0E1F27"/>
                </a:solidFill>
                <a:latin typeface="Century Gothic" panose="020B0502020202020204" pitchFamily="34" charset="0"/>
              </a:rPr>
              <a:t>SYN-flooding)</a:t>
            </a:r>
            <a:endParaRPr lang="ru-RU" sz="1600" b="1" dirty="0" smtClean="0">
              <a:solidFill>
                <a:srgbClr val="0E1F27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28" name="Google Shape;1602;p46"/>
          <p:cNvGrpSpPr/>
          <p:nvPr/>
        </p:nvGrpSpPr>
        <p:grpSpPr>
          <a:xfrm>
            <a:off x="2752700" y="486329"/>
            <a:ext cx="76825" cy="76800"/>
            <a:chOff x="3104875" y="1099400"/>
            <a:chExt cx="76825" cy="76800"/>
          </a:xfrm>
        </p:grpSpPr>
        <p:sp>
          <p:nvSpPr>
            <p:cNvPr id="129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30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31" name="Google Shape;1602;p46"/>
          <p:cNvGrpSpPr/>
          <p:nvPr/>
        </p:nvGrpSpPr>
        <p:grpSpPr>
          <a:xfrm>
            <a:off x="9159742" y="3509992"/>
            <a:ext cx="76825" cy="76800"/>
            <a:chOff x="3104875" y="1099400"/>
            <a:chExt cx="76825" cy="76800"/>
          </a:xfrm>
        </p:grpSpPr>
        <p:sp>
          <p:nvSpPr>
            <p:cNvPr id="132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33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34" name="Google Shape;1602;p46"/>
          <p:cNvGrpSpPr/>
          <p:nvPr/>
        </p:nvGrpSpPr>
        <p:grpSpPr>
          <a:xfrm>
            <a:off x="912411" y="5254272"/>
            <a:ext cx="76825" cy="76800"/>
            <a:chOff x="3104875" y="1099400"/>
            <a:chExt cx="76825" cy="76800"/>
          </a:xfrm>
        </p:grpSpPr>
        <p:sp>
          <p:nvSpPr>
            <p:cNvPr id="135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36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37" name="Google Shape;1602;p46"/>
          <p:cNvGrpSpPr/>
          <p:nvPr/>
        </p:nvGrpSpPr>
        <p:grpSpPr>
          <a:xfrm>
            <a:off x="6836863" y="5649481"/>
            <a:ext cx="76825" cy="76800"/>
            <a:chOff x="3104875" y="1099400"/>
            <a:chExt cx="76825" cy="76800"/>
          </a:xfrm>
        </p:grpSpPr>
        <p:sp>
          <p:nvSpPr>
            <p:cNvPr id="138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39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236" name="Группа 235"/>
          <p:cNvGrpSpPr/>
          <p:nvPr/>
        </p:nvGrpSpPr>
        <p:grpSpPr>
          <a:xfrm rot="1389093">
            <a:off x="6388454" y="5805637"/>
            <a:ext cx="1853595" cy="2290479"/>
            <a:chOff x="7249607" y="5082331"/>
            <a:chExt cx="1853595" cy="2290479"/>
          </a:xfrm>
        </p:grpSpPr>
        <p:grpSp>
          <p:nvGrpSpPr>
            <p:cNvPr id="237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0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9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7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5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4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" name="Группа 308"/>
          <p:cNvGrpSpPr/>
          <p:nvPr/>
        </p:nvGrpSpPr>
        <p:grpSpPr>
          <a:xfrm rot="18641020">
            <a:off x="-1147821" y="-1291679"/>
            <a:ext cx="1853595" cy="2290479"/>
            <a:chOff x="7249607" y="5082331"/>
            <a:chExt cx="1853595" cy="2290479"/>
          </a:xfrm>
        </p:grpSpPr>
        <p:grpSp>
          <p:nvGrpSpPr>
            <p:cNvPr id="310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6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6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4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4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3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1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55" name="Google Shape;1240;p35"/>
          <p:cNvPicPr preferRelativeResize="0"/>
          <p:nvPr/>
        </p:nvPicPr>
        <p:blipFill rotWithShape="1">
          <a:blip r:embed="rId6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9823075" y="348289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5558">
            <a:off x="870593" y="1054887"/>
            <a:ext cx="745419" cy="745419"/>
          </a:xfrm>
          <a:prstGeom prst="rect">
            <a:avLst/>
          </a:prstGeom>
        </p:spPr>
      </p:pic>
      <p:pic>
        <p:nvPicPr>
          <p:cNvPr id="384" name="Рисунок 38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655">
            <a:off x="4684370" y="1095853"/>
            <a:ext cx="745419" cy="745419"/>
          </a:xfrm>
          <a:prstGeom prst="rect">
            <a:avLst/>
          </a:prstGeom>
        </p:spPr>
      </p:pic>
      <p:pic>
        <p:nvPicPr>
          <p:cNvPr id="385" name="Рисунок 38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8587">
            <a:off x="1562193" y="2713749"/>
            <a:ext cx="745419" cy="745419"/>
          </a:xfrm>
          <a:prstGeom prst="rect">
            <a:avLst/>
          </a:prstGeom>
        </p:spPr>
      </p:pic>
      <p:pic>
        <p:nvPicPr>
          <p:cNvPr id="386" name="Рисунок 38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144">
            <a:off x="5329229" y="2649502"/>
            <a:ext cx="745419" cy="745419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>
            <a:off x="5445760" y="2326640"/>
            <a:ext cx="2367943" cy="1564640"/>
          </a:xfrm>
          <a:custGeom>
            <a:avLst/>
            <a:gdLst>
              <a:gd name="connsiteX0" fmla="*/ 0 w 2367943"/>
              <a:gd name="connsiteY0" fmla="*/ 0 h 1564640"/>
              <a:gd name="connsiteX1" fmla="*/ 1910080 w 2367943"/>
              <a:gd name="connsiteY1" fmla="*/ 294640 h 1564640"/>
              <a:gd name="connsiteX2" fmla="*/ 1087120 w 2367943"/>
              <a:gd name="connsiteY2" fmla="*/ 914400 h 1564640"/>
              <a:gd name="connsiteX3" fmla="*/ 2336800 w 2367943"/>
              <a:gd name="connsiteY3" fmla="*/ 1056640 h 1564640"/>
              <a:gd name="connsiteX4" fmla="*/ 1981200 w 2367943"/>
              <a:gd name="connsiteY4" fmla="*/ 1564640 h 156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7943" h="1564640">
                <a:moveTo>
                  <a:pt x="0" y="0"/>
                </a:moveTo>
                <a:cubicBezTo>
                  <a:pt x="864446" y="71120"/>
                  <a:pt x="1728893" y="142240"/>
                  <a:pt x="1910080" y="294640"/>
                </a:cubicBezTo>
                <a:cubicBezTo>
                  <a:pt x="2091267" y="447040"/>
                  <a:pt x="1016000" y="787400"/>
                  <a:pt x="1087120" y="914400"/>
                </a:cubicBezTo>
                <a:cubicBezTo>
                  <a:pt x="1158240" y="1041400"/>
                  <a:pt x="2187787" y="948267"/>
                  <a:pt x="2336800" y="1056640"/>
                </a:cubicBezTo>
                <a:cubicBezTo>
                  <a:pt x="2485813" y="1165013"/>
                  <a:pt x="2055707" y="1491827"/>
                  <a:pt x="1981200" y="156464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0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BD26-ECDE-45F7-8A33-7E77F6C4D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94060"/>
            <a:ext cx="3300165" cy="176394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D – Detection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I – Intrusion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V – Vulnerability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A – Analysis </a:t>
            </a:r>
            <a:endParaRPr lang="ru-RU" sz="2000" dirty="0">
              <a:solidFill>
                <a:srgbClr val="2E657E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3010" y="-1181"/>
            <a:ext cx="12205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ETL</a:t>
            </a:r>
            <a:endParaRPr lang="ru-RU" sz="3600" b="1" dirty="0">
              <a:solidFill>
                <a:srgbClr val="FD282A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6" name="Google Shape;1602;p46"/>
          <p:cNvGrpSpPr/>
          <p:nvPr/>
        </p:nvGrpSpPr>
        <p:grpSpPr>
          <a:xfrm>
            <a:off x="9762943" y="1968919"/>
            <a:ext cx="76825" cy="76800"/>
            <a:chOff x="3104875" y="1099400"/>
            <a:chExt cx="76825" cy="76800"/>
          </a:xfrm>
        </p:grpSpPr>
        <p:sp>
          <p:nvSpPr>
            <p:cNvPr id="14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4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49" name="Google Shape;1602;p46"/>
          <p:cNvGrpSpPr/>
          <p:nvPr/>
        </p:nvGrpSpPr>
        <p:grpSpPr>
          <a:xfrm>
            <a:off x="994863" y="1097801"/>
            <a:ext cx="76825" cy="76800"/>
            <a:chOff x="3104875" y="1099400"/>
            <a:chExt cx="76825" cy="76800"/>
          </a:xfrm>
        </p:grpSpPr>
        <p:sp>
          <p:nvSpPr>
            <p:cNvPr id="15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52" name="Google Shape;1602;p46"/>
          <p:cNvGrpSpPr/>
          <p:nvPr/>
        </p:nvGrpSpPr>
        <p:grpSpPr>
          <a:xfrm>
            <a:off x="4741823" y="6200457"/>
            <a:ext cx="76825" cy="76800"/>
            <a:chOff x="3104875" y="1099400"/>
            <a:chExt cx="76825" cy="76800"/>
          </a:xfrm>
        </p:grpSpPr>
        <p:sp>
          <p:nvSpPr>
            <p:cNvPr id="153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4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1" name="Google Shape;1602;p46"/>
          <p:cNvGrpSpPr/>
          <p:nvPr/>
        </p:nvGrpSpPr>
        <p:grpSpPr>
          <a:xfrm>
            <a:off x="11170728" y="5463341"/>
            <a:ext cx="76825" cy="76800"/>
            <a:chOff x="3104875" y="1099400"/>
            <a:chExt cx="76825" cy="76800"/>
          </a:xfrm>
        </p:grpSpPr>
        <p:sp>
          <p:nvSpPr>
            <p:cNvPr id="162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63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4" name="Группа 163"/>
          <p:cNvGrpSpPr/>
          <p:nvPr/>
        </p:nvGrpSpPr>
        <p:grpSpPr>
          <a:xfrm rot="1389093">
            <a:off x="7810854" y="-814008"/>
            <a:ext cx="1853595" cy="2290479"/>
            <a:chOff x="7249607" y="5082331"/>
            <a:chExt cx="1853595" cy="2290479"/>
          </a:xfrm>
        </p:grpSpPr>
        <p:grpSp>
          <p:nvGrpSpPr>
            <p:cNvPr id="165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9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7" name="Группа 236"/>
          <p:cNvGrpSpPr/>
          <p:nvPr/>
        </p:nvGrpSpPr>
        <p:grpSpPr>
          <a:xfrm rot="1389093">
            <a:off x="-783983" y="1466861"/>
            <a:ext cx="1853595" cy="2290479"/>
            <a:chOff x="7249607" y="5082331"/>
            <a:chExt cx="1853595" cy="2290479"/>
          </a:xfrm>
        </p:grpSpPr>
        <p:grpSp>
          <p:nvGrpSpPr>
            <p:cNvPr id="238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0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9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7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5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4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0" name="Google Shape;1239;p3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543014" y="-1601585"/>
            <a:ext cx="2620305" cy="251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1240;p35"/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1347216" y="2194806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Группа 311"/>
          <p:cNvGrpSpPr/>
          <p:nvPr/>
        </p:nvGrpSpPr>
        <p:grpSpPr>
          <a:xfrm rot="1389093">
            <a:off x="7096829" y="5964256"/>
            <a:ext cx="1853595" cy="2290479"/>
            <a:chOff x="7249607" y="5082331"/>
            <a:chExt cx="1853595" cy="2290479"/>
          </a:xfrm>
        </p:grpSpPr>
        <p:grpSp>
          <p:nvGrpSpPr>
            <p:cNvPr id="313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3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Группа 7"/>
          <p:cNvGrpSpPr/>
          <p:nvPr/>
        </p:nvGrpSpPr>
        <p:grpSpPr>
          <a:xfrm>
            <a:off x="1629027" y="2121910"/>
            <a:ext cx="2188560" cy="1682953"/>
            <a:chOff x="2758881" y="2098145"/>
            <a:chExt cx="2188560" cy="1682953"/>
          </a:xfrm>
        </p:grpSpPr>
        <p:grpSp>
          <p:nvGrpSpPr>
            <p:cNvPr id="398" name="Группа 397"/>
            <p:cNvGrpSpPr/>
            <p:nvPr/>
          </p:nvGrpSpPr>
          <p:grpSpPr>
            <a:xfrm>
              <a:off x="2758881" y="2098145"/>
              <a:ext cx="2188560" cy="1682953"/>
              <a:chOff x="444137" y="461186"/>
              <a:chExt cx="3327806" cy="1682953"/>
            </a:xfrm>
          </p:grpSpPr>
          <p:sp>
            <p:nvSpPr>
              <p:cNvPr id="417" name="Прямоугольник 8"/>
              <p:cNvSpPr/>
              <p:nvPr/>
            </p:nvSpPr>
            <p:spPr>
              <a:xfrm>
                <a:off x="444137" y="1343920"/>
                <a:ext cx="3327806" cy="800219"/>
              </a:xfrm>
              <a:custGeom>
                <a:avLst/>
                <a:gdLst>
                  <a:gd name="connsiteX0" fmla="*/ 0 w 3352800"/>
                  <a:gd name="connsiteY0" fmla="*/ 0 h 2092881"/>
                  <a:gd name="connsiteX1" fmla="*/ 3352800 w 3352800"/>
                  <a:gd name="connsiteY1" fmla="*/ 0 h 2092881"/>
                  <a:gd name="connsiteX2" fmla="*/ 3352800 w 3352800"/>
                  <a:gd name="connsiteY2" fmla="*/ 2092881 h 2092881"/>
                  <a:gd name="connsiteX3" fmla="*/ 0 w 3352800"/>
                  <a:gd name="connsiteY3" fmla="*/ 2092881 h 2092881"/>
                  <a:gd name="connsiteX4" fmla="*/ 0 w 3352800"/>
                  <a:gd name="connsiteY4" fmla="*/ 0 h 2092881"/>
                  <a:gd name="connsiteX0" fmla="*/ 0 w 3352800"/>
                  <a:gd name="connsiteY0" fmla="*/ 0 h 2092881"/>
                  <a:gd name="connsiteX1" fmla="*/ 3352800 w 3352800"/>
                  <a:gd name="connsiteY1" fmla="*/ 0 h 2092881"/>
                  <a:gd name="connsiteX2" fmla="*/ 3352800 w 3352800"/>
                  <a:gd name="connsiteY2" fmla="*/ 2084173 h 2092881"/>
                  <a:gd name="connsiteX3" fmla="*/ 0 w 3352800"/>
                  <a:gd name="connsiteY3" fmla="*/ 2092881 h 2092881"/>
                  <a:gd name="connsiteX4" fmla="*/ 0 w 3352800"/>
                  <a:gd name="connsiteY4" fmla="*/ 0 h 209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2800" h="2092881">
                    <a:moveTo>
                      <a:pt x="0" y="0"/>
                    </a:moveTo>
                    <a:lnTo>
                      <a:pt x="3352800" y="0"/>
                    </a:lnTo>
                    <a:lnTo>
                      <a:pt x="3352800" y="2084173"/>
                    </a:lnTo>
                    <a:lnTo>
                      <a:pt x="0" y="2092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A9AF"/>
              </a:solidFill>
              <a:effectLst>
                <a:glow rad="101600">
                  <a:srgbClr val="51CACF">
                    <a:alpha val="6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600" b="1" dirty="0" smtClean="0">
                    <a:solidFill>
                      <a:srgbClr val="0E1F27"/>
                    </a:solidFill>
                    <a:latin typeface="Century Gothic" panose="020B0502020202020204" pitchFamily="34" charset="0"/>
                  </a:rPr>
                  <a:t>Выгрузка данных из </a:t>
                </a:r>
                <a:r>
                  <a:rPr lang="en-US" sz="1600" b="1" dirty="0" err="1" smtClean="0">
                    <a:solidFill>
                      <a:srgbClr val="0E1F27"/>
                    </a:solidFill>
                    <a:latin typeface="Century Gothic" panose="020B0502020202020204" pitchFamily="34" charset="0"/>
                  </a:rPr>
                  <a:t>WireShark</a:t>
                </a:r>
                <a:r>
                  <a:rPr lang="en-US" sz="1600" b="1" dirty="0" smtClean="0">
                    <a:solidFill>
                      <a:srgbClr val="0E1F27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ru-RU" sz="1600" b="1" dirty="0" smtClean="0">
                    <a:solidFill>
                      <a:srgbClr val="0E1F27"/>
                    </a:solidFill>
                    <a:latin typeface="Century Gothic" panose="020B0502020202020204" pitchFamily="34" charset="0"/>
                  </a:rPr>
                  <a:t>в формате </a:t>
                </a:r>
                <a:r>
                  <a:rPr lang="en-US" sz="1600" b="1" dirty="0" smtClean="0">
                    <a:solidFill>
                      <a:srgbClr val="0E1F27"/>
                    </a:solidFill>
                    <a:latin typeface="Century Gothic" panose="020B0502020202020204" pitchFamily="34" charset="0"/>
                  </a:rPr>
                  <a:t>JSON</a:t>
                </a:r>
                <a:endParaRPr lang="ru-RU" sz="1600" b="1" dirty="0" smtClean="0">
                  <a:solidFill>
                    <a:srgbClr val="0E1F27"/>
                  </a:solidFill>
                  <a:latin typeface="Century Gothic" panose="020B0502020202020204" pitchFamily="34" charset="0"/>
                </a:endParaRPr>
              </a:p>
              <a:p>
                <a:endParaRPr lang="ru-RU" sz="1400" dirty="0">
                  <a:solidFill>
                    <a:srgbClr val="0E1F27"/>
                  </a:solidFill>
                </a:endParaRPr>
              </a:p>
            </p:txBody>
          </p:sp>
          <p:sp>
            <p:nvSpPr>
              <p:cNvPr id="416" name="Google Shape;1321;p39"/>
              <p:cNvSpPr/>
              <p:nvPr/>
            </p:nvSpPr>
            <p:spPr>
              <a:xfrm rot="5400000">
                <a:off x="1629988" y="242801"/>
                <a:ext cx="956100" cy="139287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2E657E">
                  <a:alpha val="33000"/>
                </a:srgbClr>
              </a:solidFill>
              <a:ln w="19050" cap="flat" cmpd="sng">
                <a:solidFill>
                  <a:srgbClr val="2E657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6" name="Picture 2" descr="wireshark alt&quot; Icon - Download for free – Iconduck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1336" y="2283987"/>
              <a:ext cx="572392" cy="572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0" name="Группа 419"/>
          <p:cNvGrpSpPr/>
          <p:nvPr/>
        </p:nvGrpSpPr>
        <p:grpSpPr>
          <a:xfrm>
            <a:off x="4856956" y="2234854"/>
            <a:ext cx="2188560" cy="1249271"/>
            <a:chOff x="444137" y="461186"/>
            <a:chExt cx="3327806" cy="1221288"/>
          </a:xfrm>
        </p:grpSpPr>
        <p:sp>
          <p:nvSpPr>
            <p:cNvPr id="422" name="Прямоугольник 8"/>
            <p:cNvSpPr/>
            <p:nvPr/>
          </p:nvSpPr>
          <p:spPr>
            <a:xfrm>
              <a:off x="444137" y="1343920"/>
              <a:ext cx="3327806" cy="338554"/>
            </a:xfrm>
            <a:custGeom>
              <a:avLst/>
              <a:gdLst>
                <a:gd name="connsiteX0" fmla="*/ 0 w 3352800"/>
                <a:gd name="connsiteY0" fmla="*/ 0 h 2092881"/>
                <a:gd name="connsiteX1" fmla="*/ 3352800 w 3352800"/>
                <a:gd name="connsiteY1" fmla="*/ 0 h 2092881"/>
                <a:gd name="connsiteX2" fmla="*/ 3352800 w 3352800"/>
                <a:gd name="connsiteY2" fmla="*/ 2092881 h 2092881"/>
                <a:gd name="connsiteX3" fmla="*/ 0 w 3352800"/>
                <a:gd name="connsiteY3" fmla="*/ 2092881 h 2092881"/>
                <a:gd name="connsiteX4" fmla="*/ 0 w 3352800"/>
                <a:gd name="connsiteY4" fmla="*/ 0 h 2092881"/>
                <a:gd name="connsiteX0" fmla="*/ 0 w 3352800"/>
                <a:gd name="connsiteY0" fmla="*/ 0 h 2092881"/>
                <a:gd name="connsiteX1" fmla="*/ 3352800 w 3352800"/>
                <a:gd name="connsiteY1" fmla="*/ 0 h 2092881"/>
                <a:gd name="connsiteX2" fmla="*/ 3352800 w 3352800"/>
                <a:gd name="connsiteY2" fmla="*/ 2084173 h 2092881"/>
                <a:gd name="connsiteX3" fmla="*/ 0 w 3352800"/>
                <a:gd name="connsiteY3" fmla="*/ 2092881 h 2092881"/>
                <a:gd name="connsiteX4" fmla="*/ 0 w 3352800"/>
                <a:gd name="connsiteY4" fmla="*/ 0 h 20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092881">
                  <a:moveTo>
                    <a:pt x="0" y="0"/>
                  </a:moveTo>
                  <a:lnTo>
                    <a:pt x="3352800" y="0"/>
                  </a:lnTo>
                  <a:lnTo>
                    <a:pt x="3352800" y="2084173"/>
                  </a:lnTo>
                  <a:lnTo>
                    <a:pt x="0" y="209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9AF"/>
            </a:solidFill>
            <a:effectLst>
              <a:glow rad="101600">
                <a:srgbClr val="51CACF">
                  <a:alpha val="6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 smtClean="0">
                  <a:solidFill>
                    <a:srgbClr val="0E1F27"/>
                  </a:solidFill>
                  <a:latin typeface="Century Gothic" panose="020B0502020202020204" pitchFamily="34" charset="0"/>
                </a:rPr>
                <a:t>Обработка </a:t>
              </a:r>
              <a:r>
                <a:rPr lang="en-US" sz="1600" b="1" dirty="0" smtClean="0">
                  <a:solidFill>
                    <a:srgbClr val="0E1F27"/>
                  </a:solidFill>
                  <a:latin typeface="Century Gothic" panose="020B0502020202020204" pitchFamily="34" charset="0"/>
                </a:rPr>
                <a:t>JSON</a:t>
              </a:r>
              <a:endParaRPr lang="ru-RU" sz="1400" dirty="0">
                <a:solidFill>
                  <a:srgbClr val="0E1F27"/>
                </a:solidFill>
              </a:endParaRPr>
            </a:p>
          </p:txBody>
        </p:sp>
        <p:sp>
          <p:nvSpPr>
            <p:cNvPr id="423" name="Google Shape;1321;p39"/>
            <p:cNvSpPr/>
            <p:nvPr/>
          </p:nvSpPr>
          <p:spPr>
            <a:xfrm rot="5400000">
              <a:off x="1629988" y="242801"/>
              <a:ext cx="956100" cy="139287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E657E">
                <a:alpha val="33000"/>
              </a:srgbClr>
            </a:solidFill>
            <a:ln w="19050" cap="flat" cmpd="sng">
              <a:solidFill>
                <a:srgbClr val="2E65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Группа 424"/>
          <p:cNvGrpSpPr/>
          <p:nvPr/>
        </p:nvGrpSpPr>
        <p:grpSpPr>
          <a:xfrm>
            <a:off x="8104304" y="2195812"/>
            <a:ext cx="2188560" cy="1467509"/>
            <a:chOff x="444137" y="461186"/>
            <a:chExt cx="3327806" cy="1467509"/>
          </a:xfrm>
        </p:grpSpPr>
        <p:sp>
          <p:nvSpPr>
            <p:cNvPr id="427" name="Прямоугольник 8"/>
            <p:cNvSpPr/>
            <p:nvPr/>
          </p:nvSpPr>
          <p:spPr>
            <a:xfrm>
              <a:off x="444137" y="1343920"/>
              <a:ext cx="3327806" cy="584775"/>
            </a:xfrm>
            <a:custGeom>
              <a:avLst/>
              <a:gdLst>
                <a:gd name="connsiteX0" fmla="*/ 0 w 3352800"/>
                <a:gd name="connsiteY0" fmla="*/ 0 h 2092881"/>
                <a:gd name="connsiteX1" fmla="*/ 3352800 w 3352800"/>
                <a:gd name="connsiteY1" fmla="*/ 0 h 2092881"/>
                <a:gd name="connsiteX2" fmla="*/ 3352800 w 3352800"/>
                <a:gd name="connsiteY2" fmla="*/ 2092881 h 2092881"/>
                <a:gd name="connsiteX3" fmla="*/ 0 w 3352800"/>
                <a:gd name="connsiteY3" fmla="*/ 2092881 h 2092881"/>
                <a:gd name="connsiteX4" fmla="*/ 0 w 3352800"/>
                <a:gd name="connsiteY4" fmla="*/ 0 h 2092881"/>
                <a:gd name="connsiteX0" fmla="*/ 0 w 3352800"/>
                <a:gd name="connsiteY0" fmla="*/ 0 h 2092881"/>
                <a:gd name="connsiteX1" fmla="*/ 3352800 w 3352800"/>
                <a:gd name="connsiteY1" fmla="*/ 0 h 2092881"/>
                <a:gd name="connsiteX2" fmla="*/ 3352800 w 3352800"/>
                <a:gd name="connsiteY2" fmla="*/ 2084173 h 2092881"/>
                <a:gd name="connsiteX3" fmla="*/ 0 w 3352800"/>
                <a:gd name="connsiteY3" fmla="*/ 2092881 h 2092881"/>
                <a:gd name="connsiteX4" fmla="*/ 0 w 3352800"/>
                <a:gd name="connsiteY4" fmla="*/ 0 h 20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800" h="2092881">
                  <a:moveTo>
                    <a:pt x="0" y="0"/>
                  </a:moveTo>
                  <a:lnTo>
                    <a:pt x="3352800" y="0"/>
                  </a:lnTo>
                  <a:lnTo>
                    <a:pt x="3352800" y="2084173"/>
                  </a:lnTo>
                  <a:lnTo>
                    <a:pt x="0" y="2092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A9AF"/>
            </a:solidFill>
            <a:effectLst>
              <a:glow rad="101600">
                <a:srgbClr val="51CACF">
                  <a:alpha val="6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 smtClean="0">
                  <a:solidFill>
                    <a:srgbClr val="0E1F27"/>
                  </a:solidFill>
                  <a:latin typeface="Century Gothic" panose="020B0502020202020204" pitchFamily="34" charset="0"/>
                </a:rPr>
                <a:t>На выходе - </a:t>
              </a:r>
              <a:r>
                <a:rPr lang="en-US" sz="1600" b="1" dirty="0" smtClean="0">
                  <a:solidFill>
                    <a:srgbClr val="0E1F27"/>
                  </a:solidFill>
                  <a:latin typeface="Century Gothic" panose="020B0502020202020204" pitchFamily="34" charset="0"/>
                </a:rPr>
                <a:t>CSV </a:t>
              </a:r>
              <a:r>
                <a:rPr lang="ru-RU" sz="1600" b="1" dirty="0" smtClean="0">
                  <a:solidFill>
                    <a:srgbClr val="0E1F27"/>
                  </a:solidFill>
                  <a:latin typeface="Century Gothic" panose="020B0502020202020204" pitchFamily="34" charset="0"/>
                </a:rPr>
                <a:t>файл</a:t>
              </a:r>
              <a:endParaRPr lang="ru-RU" sz="1400" dirty="0">
                <a:solidFill>
                  <a:srgbClr val="0E1F27"/>
                </a:solidFill>
              </a:endParaRPr>
            </a:p>
          </p:txBody>
        </p:sp>
        <p:sp>
          <p:nvSpPr>
            <p:cNvPr id="428" name="Google Shape;1321;p39"/>
            <p:cNvSpPr/>
            <p:nvPr/>
          </p:nvSpPr>
          <p:spPr>
            <a:xfrm rot="5400000">
              <a:off x="1629988" y="242801"/>
              <a:ext cx="956100" cy="139287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2E657E">
                <a:alpha val="33000"/>
              </a:srgbClr>
            </a:solidFill>
            <a:ln w="19050" cap="flat" cmpd="sng">
              <a:solidFill>
                <a:srgbClr val="2E65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2823;p64"/>
          <p:cNvGrpSpPr/>
          <p:nvPr/>
        </p:nvGrpSpPr>
        <p:grpSpPr>
          <a:xfrm>
            <a:off x="5733767" y="2462440"/>
            <a:ext cx="454355" cy="536704"/>
            <a:chOff x="4745408" y="4001992"/>
            <a:chExt cx="509652" cy="602023"/>
          </a:xfrm>
          <a:solidFill>
            <a:schemeClr val="bg1"/>
          </a:solidFill>
        </p:grpSpPr>
        <p:sp>
          <p:nvSpPr>
            <p:cNvPr id="432" name="Google Shape;2824;p64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825;p64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826;p64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827;p64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828;p64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829;p64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830;p64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831;p64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832;p64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833;p64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834;p64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835;p64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836;p64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837;p64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838;p64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839;p64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840;p64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841;p64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13;p59"/>
          <p:cNvGrpSpPr/>
          <p:nvPr/>
        </p:nvGrpSpPr>
        <p:grpSpPr>
          <a:xfrm>
            <a:off x="9008042" y="2436403"/>
            <a:ext cx="395583" cy="456511"/>
            <a:chOff x="3718369" y="2960179"/>
            <a:chExt cx="252317" cy="291179"/>
          </a:xfrm>
        </p:grpSpPr>
        <p:sp>
          <p:nvSpPr>
            <p:cNvPr id="459" name="Google Shape;4514;p59"/>
            <p:cNvSpPr/>
            <p:nvPr/>
          </p:nvSpPr>
          <p:spPr>
            <a:xfrm>
              <a:off x="3788949" y="3038283"/>
              <a:ext cx="133445" cy="66484"/>
            </a:xfrm>
            <a:custGeom>
              <a:avLst/>
              <a:gdLst/>
              <a:ahLst/>
              <a:cxnLst/>
              <a:rect l="l" t="t" r="r" b="b"/>
              <a:pathLst>
                <a:path w="133445" h="66484" extrusionOk="0">
                  <a:moveTo>
                    <a:pt x="0" y="56483"/>
                  </a:moveTo>
                  <a:cubicBezTo>
                    <a:pt x="0" y="62008"/>
                    <a:pt x="4477" y="66484"/>
                    <a:pt x="10001" y="66484"/>
                  </a:cubicBezTo>
                  <a:lnTo>
                    <a:pt x="123444" y="66484"/>
                  </a:lnTo>
                  <a:cubicBezTo>
                    <a:pt x="128969" y="66484"/>
                    <a:pt x="133445" y="62008"/>
                    <a:pt x="133445" y="56483"/>
                  </a:cubicBezTo>
                  <a:lnTo>
                    <a:pt x="133445" y="10001"/>
                  </a:lnTo>
                  <a:cubicBezTo>
                    <a:pt x="133445" y="4477"/>
                    <a:pt x="128969" y="0"/>
                    <a:pt x="123444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56483"/>
                  </a:lnTo>
                  <a:close/>
                  <a:moveTo>
                    <a:pt x="8573" y="10001"/>
                  </a:moveTo>
                  <a:cubicBezTo>
                    <a:pt x="8573" y="9239"/>
                    <a:pt x="9239" y="8573"/>
                    <a:pt x="10001" y="8573"/>
                  </a:cubicBezTo>
                  <a:lnTo>
                    <a:pt x="123444" y="8573"/>
                  </a:lnTo>
                  <a:cubicBezTo>
                    <a:pt x="124206" y="8573"/>
                    <a:pt x="124873" y="9239"/>
                    <a:pt x="124873" y="10001"/>
                  </a:cubicBezTo>
                  <a:lnTo>
                    <a:pt x="124873" y="56483"/>
                  </a:lnTo>
                  <a:cubicBezTo>
                    <a:pt x="124873" y="57245"/>
                    <a:pt x="124206" y="57912"/>
                    <a:pt x="123444" y="57912"/>
                  </a:cubicBezTo>
                  <a:lnTo>
                    <a:pt x="10001" y="57912"/>
                  </a:lnTo>
                  <a:cubicBezTo>
                    <a:pt x="9239" y="57912"/>
                    <a:pt x="8573" y="57245"/>
                    <a:pt x="8573" y="56483"/>
                  </a:cubicBezTo>
                  <a:lnTo>
                    <a:pt x="8573" y="100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515;p59"/>
            <p:cNvSpPr/>
            <p:nvPr/>
          </p:nvSpPr>
          <p:spPr>
            <a:xfrm>
              <a:off x="3788854" y="3123246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516;p59"/>
            <p:cNvSpPr/>
            <p:nvPr/>
          </p:nvSpPr>
          <p:spPr>
            <a:xfrm>
              <a:off x="3788854" y="3150202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517;p59"/>
            <p:cNvSpPr/>
            <p:nvPr/>
          </p:nvSpPr>
          <p:spPr>
            <a:xfrm>
              <a:off x="3788854" y="3177253"/>
              <a:ext cx="133445" cy="8572"/>
            </a:xfrm>
            <a:custGeom>
              <a:avLst/>
              <a:gdLst/>
              <a:ahLst/>
              <a:cxnLst/>
              <a:rect l="l" t="t" r="r" b="b"/>
              <a:pathLst>
                <a:path w="133445" h="8572" extrusionOk="0">
                  <a:moveTo>
                    <a:pt x="129159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2"/>
                    <a:pt x="4286" y="8572"/>
                  </a:cubicBezTo>
                  <a:lnTo>
                    <a:pt x="129159" y="8572"/>
                  </a:lnTo>
                  <a:cubicBezTo>
                    <a:pt x="131540" y="8572"/>
                    <a:pt x="133445" y="6668"/>
                    <a:pt x="133445" y="4286"/>
                  </a:cubicBezTo>
                  <a:cubicBezTo>
                    <a:pt x="133445" y="1905"/>
                    <a:pt x="131540" y="0"/>
                    <a:pt x="129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518;p59"/>
            <p:cNvSpPr/>
            <p:nvPr/>
          </p:nvSpPr>
          <p:spPr>
            <a:xfrm>
              <a:off x="3789425" y="3217734"/>
              <a:ext cx="132873" cy="8572"/>
            </a:xfrm>
            <a:custGeom>
              <a:avLst/>
              <a:gdLst/>
              <a:ahLst/>
              <a:cxnLst/>
              <a:rect l="l" t="t" r="r" b="b"/>
              <a:pathLst>
                <a:path w="132873" h="8572" extrusionOk="0">
                  <a:moveTo>
                    <a:pt x="128588" y="0"/>
                  </a:moveTo>
                  <a:lnTo>
                    <a:pt x="4286" y="0"/>
                  </a:lnTo>
                  <a:cubicBezTo>
                    <a:pt x="1905" y="0"/>
                    <a:pt x="0" y="1905"/>
                    <a:pt x="0" y="4286"/>
                  </a:cubicBezTo>
                  <a:cubicBezTo>
                    <a:pt x="0" y="6668"/>
                    <a:pt x="1905" y="8573"/>
                    <a:pt x="4286" y="8573"/>
                  </a:cubicBezTo>
                  <a:lnTo>
                    <a:pt x="128588" y="8573"/>
                  </a:lnTo>
                  <a:cubicBezTo>
                    <a:pt x="130969" y="8573"/>
                    <a:pt x="132874" y="6668"/>
                    <a:pt x="132874" y="4286"/>
                  </a:cubicBezTo>
                  <a:cubicBezTo>
                    <a:pt x="132874" y="1905"/>
                    <a:pt x="130969" y="0"/>
                    <a:pt x="128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519;p59"/>
            <p:cNvSpPr/>
            <p:nvPr/>
          </p:nvSpPr>
          <p:spPr>
            <a:xfrm>
              <a:off x="3718369" y="2960179"/>
              <a:ext cx="252317" cy="291179"/>
            </a:xfrm>
            <a:custGeom>
              <a:avLst/>
              <a:gdLst/>
              <a:ahLst/>
              <a:cxnLst/>
              <a:rect l="l" t="t" r="r" b="b"/>
              <a:pathLst>
                <a:path w="252317" h="291179" extrusionOk="0">
                  <a:moveTo>
                    <a:pt x="246698" y="50006"/>
                  </a:moveTo>
                  <a:lnTo>
                    <a:pt x="202121" y="5429"/>
                  </a:lnTo>
                  <a:cubicBezTo>
                    <a:pt x="198596" y="1905"/>
                    <a:pt x="194024" y="0"/>
                    <a:pt x="189071" y="0"/>
                  </a:cubicBezTo>
                  <a:lnTo>
                    <a:pt x="40862" y="0"/>
                  </a:lnTo>
                  <a:cubicBezTo>
                    <a:pt x="30671" y="0"/>
                    <a:pt x="22384" y="8287"/>
                    <a:pt x="22384" y="18478"/>
                  </a:cubicBezTo>
                  <a:lnTo>
                    <a:pt x="22384" y="52578"/>
                  </a:lnTo>
                  <a:cubicBezTo>
                    <a:pt x="22384" y="52578"/>
                    <a:pt x="21622" y="53149"/>
                    <a:pt x="21336" y="53530"/>
                  </a:cubicBezTo>
                  <a:cubicBezTo>
                    <a:pt x="20955" y="54007"/>
                    <a:pt x="20574" y="54483"/>
                    <a:pt x="20288" y="55055"/>
                  </a:cubicBezTo>
                  <a:lnTo>
                    <a:pt x="10478" y="74581"/>
                  </a:lnTo>
                  <a:lnTo>
                    <a:pt x="1238" y="93059"/>
                  </a:lnTo>
                  <a:cubicBezTo>
                    <a:pt x="1238" y="93059"/>
                    <a:pt x="857" y="93821"/>
                    <a:pt x="762" y="94202"/>
                  </a:cubicBezTo>
                  <a:cubicBezTo>
                    <a:pt x="762" y="94202"/>
                    <a:pt x="762" y="94298"/>
                    <a:pt x="762" y="94393"/>
                  </a:cubicBezTo>
                  <a:cubicBezTo>
                    <a:pt x="762" y="94393"/>
                    <a:pt x="762" y="94393"/>
                    <a:pt x="762" y="94488"/>
                  </a:cubicBezTo>
                  <a:cubicBezTo>
                    <a:pt x="286" y="95822"/>
                    <a:pt x="0" y="97250"/>
                    <a:pt x="0" y="98679"/>
                  </a:cubicBezTo>
                  <a:cubicBezTo>
                    <a:pt x="0" y="98679"/>
                    <a:pt x="0" y="98679"/>
                    <a:pt x="0" y="98679"/>
                  </a:cubicBezTo>
                  <a:lnTo>
                    <a:pt x="0" y="230124"/>
                  </a:lnTo>
                  <a:cubicBezTo>
                    <a:pt x="0" y="232029"/>
                    <a:pt x="572" y="233744"/>
                    <a:pt x="1429" y="235268"/>
                  </a:cubicBezTo>
                  <a:cubicBezTo>
                    <a:pt x="3143" y="238125"/>
                    <a:pt x="6382" y="240030"/>
                    <a:pt x="9906" y="240030"/>
                  </a:cubicBezTo>
                  <a:lnTo>
                    <a:pt x="22479" y="240030"/>
                  </a:lnTo>
                  <a:lnTo>
                    <a:pt x="22479" y="272701"/>
                  </a:lnTo>
                  <a:cubicBezTo>
                    <a:pt x="22479" y="282893"/>
                    <a:pt x="30766" y="291179"/>
                    <a:pt x="40958" y="291179"/>
                  </a:cubicBezTo>
                  <a:lnTo>
                    <a:pt x="233839" y="291179"/>
                  </a:lnTo>
                  <a:cubicBezTo>
                    <a:pt x="244031" y="291179"/>
                    <a:pt x="252317" y="282893"/>
                    <a:pt x="252317" y="272701"/>
                  </a:cubicBezTo>
                  <a:lnTo>
                    <a:pt x="252317" y="233934"/>
                  </a:lnTo>
                  <a:cubicBezTo>
                    <a:pt x="252317" y="231553"/>
                    <a:pt x="250412" y="229648"/>
                    <a:pt x="248031" y="229648"/>
                  </a:cubicBezTo>
                  <a:cubicBezTo>
                    <a:pt x="245650" y="229648"/>
                    <a:pt x="243745" y="231553"/>
                    <a:pt x="243745" y="233934"/>
                  </a:cubicBezTo>
                  <a:lnTo>
                    <a:pt x="243745" y="272701"/>
                  </a:lnTo>
                  <a:cubicBezTo>
                    <a:pt x="243745" y="278225"/>
                    <a:pt x="239268" y="282702"/>
                    <a:pt x="233744" y="282702"/>
                  </a:cubicBezTo>
                  <a:lnTo>
                    <a:pt x="40862" y="282702"/>
                  </a:lnTo>
                  <a:cubicBezTo>
                    <a:pt x="35338" y="282702"/>
                    <a:pt x="30861" y="278225"/>
                    <a:pt x="30861" y="272701"/>
                  </a:cubicBezTo>
                  <a:lnTo>
                    <a:pt x="30861" y="240030"/>
                  </a:lnTo>
                  <a:lnTo>
                    <a:pt x="43434" y="240030"/>
                  </a:lnTo>
                  <a:cubicBezTo>
                    <a:pt x="47054" y="240030"/>
                    <a:pt x="50197" y="238125"/>
                    <a:pt x="51911" y="235268"/>
                  </a:cubicBezTo>
                  <a:cubicBezTo>
                    <a:pt x="52864" y="233744"/>
                    <a:pt x="53340" y="232029"/>
                    <a:pt x="53340" y="230124"/>
                  </a:cubicBezTo>
                  <a:lnTo>
                    <a:pt x="53340" y="184690"/>
                  </a:lnTo>
                  <a:cubicBezTo>
                    <a:pt x="53340" y="182309"/>
                    <a:pt x="51435" y="180403"/>
                    <a:pt x="49054" y="180403"/>
                  </a:cubicBezTo>
                  <a:cubicBezTo>
                    <a:pt x="46673" y="180403"/>
                    <a:pt x="44768" y="182309"/>
                    <a:pt x="44768" y="184690"/>
                  </a:cubicBezTo>
                  <a:lnTo>
                    <a:pt x="44768" y="204788"/>
                  </a:lnTo>
                  <a:lnTo>
                    <a:pt x="30766" y="204788"/>
                  </a:lnTo>
                  <a:lnTo>
                    <a:pt x="30766" y="102965"/>
                  </a:lnTo>
                  <a:lnTo>
                    <a:pt x="44768" y="102965"/>
                  </a:lnTo>
                  <a:lnTo>
                    <a:pt x="44768" y="166116"/>
                  </a:lnTo>
                  <a:cubicBezTo>
                    <a:pt x="44768" y="168497"/>
                    <a:pt x="46673" y="170402"/>
                    <a:pt x="49054" y="170402"/>
                  </a:cubicBezTo>
                  <a:cubicBezTo>
                    <a:pt x="51435" y="170402"/>
                    <a:pt x="53340" y="168497"/>
                    <a:pt x="53340" y="166116"/>
                  </a:cubicBezTo>
                  <a:lnTo>
                    <a:pt x="53340" y="98679"/>
                  </a:lnTo>
                  <a:cubicBezTo>
                    <a:pt x="53340" y="98679"/>
                    <a:pt x="53340" y="98679"/>
                    <a:pt x="53340" y="98679"/>
                  </a:cubicBezTo>
                  <a:cubicBezTo>
                    <a:pt x="53340" y="97917"/>
                    <a:pt x="53340" y="97155"/>
                    <a:pt x="53150" y="96488"/>
                  </a:cubicBezTo>
                  <a:cubicBezTo>
                    <a:pt x="52959" y="95536"/>
                    <a:pt x="52673" y="94583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631"/>
                    <a:pt x="52292" y="93631"/>
                    <a:pt x="52292" y="93631"/>
                  </a:cubicBezTo>
                  <a:cubicBezTo>
                    <a:pt x="52292" y="93440"/>
                    <a:pt x="52102" y="93250"/>
                    <a:pt x="52006" y="93059"/>
                  </a:cubicBezTo>
                  <a:lnTo>
                    <a:pt x="32956" y="55055"/>
                  </a:lnTo>
                  <a:cubicBezTo>
                    <a:pt x="32956" y="55055"/>
                    <a:pt x="32956" y="55055"/>
                    <a:pt x="32956" y="55055"/>
                  </a:cubicBezTo>
                  <a:cubicBezTo>
                    <a:pt x="32766" y="54674"/>
                    <a:pt x="32576" y="54292"/>
                    <a:pt x="32290" y="54007"/>
                  </a:cubicBezTo>
                  <a:cubicBezTo>
                    <a:pt x="31909" y="53435"/>
                    <a:pt x="31433" y="52959"/>
                    <a:pt x="30861" y="52578"/>
                  </a:cubicBezTo>
                  <a:lnTo>
                    <a:pt x="30861" y="18478"/>
                  </a:lnTo>
                  <a:cubicBezTo>
                    <a:pt x="30861" y="12954"/>
                    <a:pt x="35338" y="8477"/>
                    <a:pt x="40862" y="8477"/>
                  </a:cubicBezTo>
                  <a:lnTo>
                    <a:pt x="184785" y="8477"/>
                  </a:lnTo>
                  <a:lnTo>
                    <a:pt x="184785" y="48863"/>
                  </a:lnTo>
                  <a:cubicBezTo>
                    <a:pt x="184785" y="59055"/>
                    <a:pt x="193072" y="67342"/>
                    <a:pt x="203264" y="67342"/>
                  </a:cubicBezTo>
                  <a:lnTo>
                    <a:pt x="243650" y="67342"/>
                  </a:lnTo>
                  <a:lnTo>
                    <a:pt x="243650" y="215551"/>
                  </a:lnTo>
                  <a:cubicBezTo>
                    <a:pt x="243650" y="217932"/>
                    <a:pt x="245555" y="219837"/>
                    <a:pt x="247936" y="219837"/>
                  </a:cubicBezTo>
                  <a:cubicBezTo>
                    <a:pt x="250317" y="219837"/>
                    <a:pt x="252222" y="217932"/>
                    <a:pt x="252222" y="215551"/>
                  </a:cubicBezTo>
                  <a:lnTo>
                    <a:pt x="252222" y="63151"/>
                  </a:lnTo>
                  <a:cubicBezTo>
                    <a:pt x="252222" y="58198"/>
                    <a:pt x="250317" y="53530"/>
                    <a:pt x="246793" y="50101"/>
                  </a:cubicBezTo>
                  <a:close/>
                  <a:moveTo>
                    <a:pt x="9906" y="94583"/>
                  </a:moveTo>
                  <a:lnTo>
                    <a:pt x="16478" y="81439"/>
                  </a:lnTo>
                  <a:lnTo>
                    <a:pt x="36481" y="81439"/>
                  </a:lnTo>
                  <a:lnTo>
                    <a:pt x="43053" y="94583"/>
                  </a:lnTo>
                  <a:lnTo>
                    <a:pt x="9906" y="94583"/>
                  </a:lnTo>
                  <a:close/>
                  <a:moveTo>
                    <a:pt x="26480" y="61436"/>
                  </a:moveTo>
                  <a:lnTo>
                    <a:pt x="32195" y="72866"/>
                  </a:lnTo>
                  <a:lnTo>
                    <a:pt x="20765" y="72866"/>
                  </a:lnTo>
                  <a:lnTo>
                    <a:pt x="26480" y="61436"/>
                  </a:lnTo>
                  <a:close/>
                  <a:moveTo>
                    <a:pt x="44672" y="230314"/>
                  </a:moveTo>
                  <a:cubicBezTo>
                    <a:pt x="44672" y="230314"/>
                    <a:pt x="44672" y="230505"/>
                    <a:pt x="44672" y="230600"/>
                  </a:cubicBezTo>
                  <a:cubicBezTo>
                    <a:pt x="44672" y="231077"/>
                    <a:pt x="44291" y="231362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910" y="231553"/>
                    <a:pt x="43910" y="231553"/>
                  </a:cubicBezTo>
                  <a:cubicBezTo>
                    <a:pt x="43910" y="231553"/>
                    <a:pt x="43815" y="231553"/>
                    <a:pt x="43720" y="231553"/>
                  </a:cubicBezTo>
                  <a:cubicBezTo>
                    <a:pt x="43720" y="231553"/>
                    <a:pt x="43720" y="231553"/>
                    <a:pt x="43720" y="231553"/>
                  </a:cubicBezTo>
                  <a:cubicBezTo>
                    <a:pt x="43720" y="231553"/>
                    <a:pt x="43529" y="231553"/>
                    <a:pt x="43529" y="231553"/>
                  </a:cubicBezTo>
                  <a:lnTo>
                    <a:pt x="9906" y="231553"/>
                  </a:lnTo>
                  <a:cubicBezTo>
                    <a:pt x="9144" y="231553"/>
                    <a:pt x="8477" y="230886"/>
                    <a:pt x="8477" y="230124"/>
                  </a:cubicBezTo>
                  <a:lnTo>
                    <a:pt x="8477" y="213360"/>
                  </a:lnTo>
                  <a:lnTo>
                    <a:pt x="44958" y="213360"/>
                  </a:lnTo>
                  <a:lnTo>
                    <a:pt x="44958" y="230124"/>
                  </a:lnTo>
                  <a:close/>
                  <a:moveTo>
                    <a:pt x="22193" y="204978"/>
                  </a:moveTo>
                  <a:lnTo>
                    <a:pt x="8192" y="204978"/>
                  </a:lnTo>
                  <a:lnTo>
                    <a:pt x="8192" y="103156"/>
                  </a:lnTo>
                  <a:lnTo>
                    <a:pt x="22193" y="103156"/>
                  </a:lnTo>
                  <a:lnTo>
                    <a:pt x="22193" y="204978"/>
                  </a:lnTo>
                  <a:close/>
                  <a:moveTo>
                    <a:pt x="193167" y="48863"/>
                  </a:moveTo>
                  <a:lnTo>
                    <a:pt x="193167" y="9525"/>
                  </a:lnTo>
                  <a:cubicBezTo>
                    <a:pt x="194215" y="10001"/>
                    <a:pt x="195167" y="10668"/>
                    <a:pt x="195929" y="11525"/>
                  </a:cubicBezTo>
                  <a:lnTo>
                    <a:pt x="240506" y="56102"/>
                  </a:lnTo>
                  <a:cubicBezTo>
                    <a:pt x="241364" y="56960"/>
                    <a:pt x="242030" y="57817"/>
                    <a:pt x="242506" y="58865"/>
                  </a:cubicBezTo>
                  <a:lnTo>
                    <a:pt x="203168" y="58865"/>
                  </a:lnTo>
                  <a:cubicBezTo>
                    <a:pt x="197644" y="58865"/>
                    <a:pt x="193167" y="54388"/>
                    <a:pt x="193167" y="48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520;p59"/>
            <p:cNvSpPr/>
            <p:nvPr/>
          </p:nvSpPr>
          <p:spPr>
            <a:xfrm>
              <a:off x="3788854" y="2980562"/>
              <a:ext cx="98393" cy="47244"/>
            </a:xfrm>
            <a:custGeom>
              <a:avLst/>
              <a:gdLst/>
              <a:ahLst/>
              <a:cxnLst/>
              <a:rect l="l" t="t" r="r" b="b"/>
              <a:pathLst>
                <a:path w="98393" h="47244" extrusionOk="0">
                  <a:moveTo>
                    <a:pt x="10001" y="8572"/>
                  </a:moveTo>
                  <a:lnTo>
                    <a:pt x="45529" y="8572"/>
                  </a:lnTo>
                  <a:cubicBezTo>
                    <a:pt x="47911" y="8572"/>
                    <a:pt x="49816" y="6667"/>
                    <a:pt x="49816" y="4286"/>
                  </a:cubicBezTo>
                  <a:cubicBezTo>
                    <a:pt x="49816" y="1905"/>
                    <a:pt x="47911" y="0"/>
                    <a:pt x="45529" y="0"/>
                  </a:cubicBezTo>
                  <a:lnTo>
                    <a:pt x="10001" y="0"/>
                  </a:lnTo>
                  <a:cubicBezTo>
                    <a:pt x="4477" y="0"/>
                    <a:pt x="0" y="4477"/>
                    <a:pt x="0" y="10001"/>
                  </a:cubicBezTo>
                  <a:lnTo>
                    <a:pt x="0" y="37243"/>
                  </a:lnTo>
                  <a:cubicBezTo>
                    <a:pt x="0" y="42767"/>
                    <a:pt x="4477" y="47244"/>
                    <a:pt x="10001" y="47244"/>
                  </a:cubicBezTo>
                  <a:lnTo>
                    <a:pt x="88392" y="47244"/>
                  </a:lnTo>
                  <a:cubicBezTo>
                    <a:pt x="93917" y="47244"/>
                    <a:pt x="98393" y="42767"/>
                    <a:pt x="98393" y="37243"/>
                  </a:cubicBezTo>
                  <a:lnTo>
                    <a:pt x="98393" y="10001"/>
                  </a:lnTo>
                  <a:cubicBezTo>
                    <a:pt x="98393" y="4477"/>
                    <a:pt x="93917" y="0"/>
                    <a:pt x="88392" y="0"/>
                  </a:cubicBezTo>
                  <a:lnTo>
                    <a:pt x="64198" y="0"/>
                  </a:lnTo>
                  <a:cubicBezTo>
                    <a:pt x="61817" y="0"/>
                    <a:pt x="59912" y="1905"/>
                    <a:pt x="59912" y="4286"/>
                  </a:cubicBezTo>
                  <a:cubicBezTo>
                    <a:pt x="59912" y="6667"/>
                    <a:pt x="61817" y="8572"/>
                    <a:pt x="64198" y="8572"/>
                  </a:cubicBezTo>
                  <a:lnTo>
                    <a:pt x="88392" y="8572"/>
                  </a:lnTo>
                  <a:cubicBezTo>
                    <a:pt x="89154" y="8572"/>
                    <a:pt x="89821" y="9239"/>
                    <a:pt x="89821" y="10001"/>
                  </a:cubicBezTo>
                  <a:lnTo>
                    <a:pt x="89821" y="37243"/>
                  </a:lnTo>
                  <a:cubicBezTo>
                    <a:pt x="89821" y="38005"/>
                    <a:pt x="89154" y="38671"/>
                    <a:pt x="88392" y="38671"/>
                  </a:cubicBezTo>
                  <a:lnTo>
                    <a:pt x="10001" y="38671"/>
                  </a:lnTo>
                  <a:cubicBezTo>
                    <a:pt x="9239" y="38671"/>
                    <a:pt x="8573" y="38005"/>
                    <a:pt x="8573" y="37243"/>
                  </a:cubicBezTo>
                  <a:lnTo>
                    <a:pt x="8573" y="10001"/>
                  </a:lnTo>
                  <a:cubicBezTo>
                    <a:pt x="8573" y="9239"/>
                    <a:pt x="9239" y="8572"/>
                    <a:pt x="10001" y="8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" name="Google Shape;2072;p59"/>
          <p:cNvSpPr/>
          <p:nvPr/>
        </p:nvSpPr>
        <p:spPr>
          <a:xfrm rot="21238347">
            <a:off x="2796311" y="3732545"/>
            <a:ext cx="3283035" cy="102958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rgbClr val="FF0000"/>
          </a:solidFill>
          <a:ln w="19050" cap="rnd" cmpd="sng">
            <a:solidFill>
              <a:srgbClr val="FF0000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2075;p59"/>
          <p:cNvSpPr/>
          <p:nvPr/>
        </p:nvSpPr>
        <p:spPr>
          <a:xfrm rot="10800000">
            <a:off x="2673403" y="3766095"/>
            <a:ext cx="155852" cy="143037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2075;p59"/>
          <p:cNvSpPr/>
          <p:nvPr/>
        </p:nvSpPr>
        <p:spPr>
          <a:xfrm rot="10800000">
            <a:off x="5941627" y="3454877"/>
            <a:ext cx="155852" cy="143037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2072;p59"/>
          <p:cNvSpPr/>
          <p:nvPr/>
        </p:nvSpPr>
        <p:spPr>
          <a:xfrm rot="10800000">
            <a:off x="6785271" y="1947767"/>
            <a:ext cx="1727960" cy="1115139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solidFill>
            <a:srgbClr val="FF0000"/>
          </a:solidFill>
          <a:ln w="19050" cap="rnd" cmpd="sng">
            <a:solidFill>
              <a:srgbClr val="FF0000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2075;p59"/>
          <p:cNvSpPr/>
          <p:nvPr/>
        </p:nvSpPr>
        <p:spPr>
          <a:xfrm rot="10800000">
            <a:off x="6707345" y="3019868"/>
            <a:ext cx="155852" cy="143037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2075;p59"/>
          <p:cNvSpPr/>
          <p:nvPr/>
        </p:nvSpPr>
        <p:spPr>
          <a:xfrm rot="10800000">
            <a:off x="8455560" y="3004778"/>
            <a:ext cx="155852" cy="143037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74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BD26-ECDE-45F7-8A33-7E77F6C4D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94060"/>
            <a:ext cx="3300165" cy="176394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D – Detection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I – Intrusion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V – Vulnerability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A – Analysis </a:t>
            </a:r>
            <a:endParaRPr lang="ru-RU" sz="2000" dirty="0">
              <a:solidFill>
                <a:srgbClr val="2E657E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3010" y="-1181"/>
            <a:ext cx="12205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ETL</a:t>
            </a:r>
            <a:endParaRPr lang="ru-RU" sz="3600" b="1" dirty="0">
              <a:solidFill>
                <a:srgbClr val="FD282A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6" name="Google Shape;1602;p46"/>
          <p:cNvGrpSpPr/>
          <p:nvPr/>
        </p:nvGrpSpPr>
        <p:grpSpPr>
          <a:xfrm>
            <a:off x="9762943" y="1968919"/>
            <a:ext cx="76825" cy="76800"/>
            <a:chOff x="3104875" y="1099400"/>
            <a:chExt cx="76825" cy="76800"/>
          </a:xfrm>
        </p:grpSpPr>
        <p:sp>
          <p:nvSpPr>
            <p:cNvPr id="14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4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49" name="Google Shape;1602;p46"/>
          <p:cNvGrpSpPr/>
          <p:nvPr/>
        </p:nvGrpSpPr>
        <p:grpSpPr>
          <a:xfrm>
            <a:off x="994863" y="1097801"/>
            <a:ext cx="76825" cy="76800"/>
            <a:chOff x="3104875" y="1099400"/>
            <a:chExt cx="76825" cy="76800"/>
          </a:xfrm>
        </p:grpSpPr>
        <p:sp>
          <p:nvSpPr>
            <p:cNvPr id="15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52" name="Google Shape;1602;p46"/>
          <p:cNvGrpSpPr/>
          <p:nvPr/>
        </p:nvGrpSpPr>
        <p:grpSpPr>
          <a:xfrm>
            <a:off x="4741823" y="6200457"/>
            <a:ext cx="76825" cy="76800"/>
            <a:chOff x="3104875" y="1099400"/>
            <a:chExt cx="76825" cy="76800"/>
          </a:xfrm>
        </p:grpSpPr>
        <p:sp>
          <p:nvSpPr>
            <p:cNvPr id="153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4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1" name="Google Shape;1602;p46"/>
          <p:cNvGrpSpPr/>
          <p:nvPr/>
        </p:nvGrpSpPr>
        <p:grpSpPr>
          <a:xfrm>
            <a:off x="11170728" y="5463341"/>
            <a:ext cx="76825" cy="76800"/>
            <a:chOff x="3104875" y="1099400"/>
            <a:chExt cx="76825" cy="76800"/>
          </a:xfrm>
        </p:grpSpPr>
        <p:sp>
          <p:nvSpPr>
            <p:cNvPr id="162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63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4" name="Группа 163"/>
          <p:cNvGrpSpPr/>
          <p:nvPr/>
        </p:nvGrpSpPr>
        <p:grpSpPr>
          <a:xfrm rot="1389093">
            <a:off x="7486266" y="-695459"/>
            <a:ext cx="1853595" cy="2290479"/>
            <a:chOff x="7249607" y="5082331"/>
            <a:chExt cx="1853595" cy="2290479"/>
          </a:xfrm>
        </p:grpSpPr>
        <p:grpSp>
          <p:nvGrpSpPr>
            <p:cNvPr id="165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9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7" name="Группа 236"/>
          <p:cNvGrpSpPr/>
          <p:nvPr/>
        </p:nvGrpSpPr>
        <p:grpSpPr>
          <a:xfrm rot="1389093">
            <a:off x="-783983" y="1466861"/>
            <a:ext cx="1853595" cy="2290479"/>
            <a:chOff x="7249607" y="5082331"/>
            <a:chExt cx="1853595" cy="2290479"/>
          </a:xfrm>
        </p:grpSpPr>
        <p:grpSp>
          <p:nvGrpSpPr>
            <p:cNvPr id="238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0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9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7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5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4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0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543014" y="-1601585"/>
            <a:ext cx="2620305" cy="251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1240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1347216" y="2194806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Группа 311"/>
          <p:cNvGrpSpPr/>
          <p:nvPr/>
        </p:nvGrpSpPr>
        <p:grpSpPr>
          <a:xfrm rot="1389093">
            <a:off x="7096829" y="5964256"/>
            <a:ext cx="1853595" cy="2290479"/>
            <a:chOff x="7249607" y="5082331"/>
            <a:chExt cx="1853595" cy="2290479"/>
          </a:xfrm>
        </p:grpSpPr>
        <p:grpSp>
          <p:nvGrpSpPr>
            <p:cNvPr id="313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3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31" y="824613"/>
            <a:ext cx="4052167" cy="26040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865" y="1423844"/>
            <a:ext cx="3178634" cy="50474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9346" y="5173524"/>
            <a:ext cx="6335419" cy="591346"/>
          </a:xfrm>
          <a:prstGeom prst="rect">
            <a:avLst/>
          </a:prstGeom>
        </p:spPr>
      </p:pic>
      <p:sp>
        <p:nvSpPr>
          <p:cNvPr id="385" name="Прямоугольник 8"/>
          <p:cNvSpPr/>
          <p:nvPr/>
        </p:nvSpPr>
        <p:spPr>
          <a:xfrm>
            <a:off x="290875" y="3944405"/>
            <a:ext cx="3327806" cy="738664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0E1F27"/>
                </a:solidFill>
                <a:latin typeface="Consolas" panose="020B0609020204030204" pitchFamily="49" charset="0"/>
              </a:rPr>
              <a:t>WireShark</a:t>
            </a:r>
            <a:r>
              <a:rPr lang="en-US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 </a:t>
            </a:r>
            <a:r>
              <a:rPr lang="ru-RU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позволяет экспортировать данных в большом количестве форматов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Прямоугольник 8"/>
          <p:cNvSpPr/>
          <p:nvPr/>
        </p:nvSpPr>
        <p:spPr>
          <a:xfrm>
            <a:off x="8703307" y="3076956"/>
            <a:ext cx="2650342" cy="738664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Почему именно </a:t>
            </a:r>
            <a:r>
              <a:rPr lang="en-US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JSON</a:t>
            </a:r>
            <a:r>
              <a:rPr lang="ru-RU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, а не </a:t>
            </a:r>
            <a:r>
              <a:rPr lang="en-US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CSV</a:t>
            </a:r>
            <a:r>
              <a:rPr lang="ru-RU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 или </a:t>
            </a:r>
            <a:r>
              <a:rPr lang="en-US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PCAP</a:t>
            </a:r>
            <a:r>
              <a:rPr lang="ru-RU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*</a:t>
            </a:r>
            <a:r>
              <a:rPr lang="en-US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?</a:t>
            </a:r>
            <a:r>
              <a:rPr lang="ru-RU" sz="1400" b="1" dirty="0" smtClean="0">
                <a:solidFill>
                  <a:srgbClr val="0E1F27"/>
                </a:solidFill>
                <a:latin typeface="Consolas" panose="020B0609020204030204" pitchFamily="49" charset="0"/>
              </a:rPr>
              <a:t> Сравним две выгрузки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6923314" y="2241524"/>
            <a:ext cx="3344092" cy="820307"/>
          </a:xfrm>
          <a:custGeom>
            <a:avLst/>
            <a:gdLst>
              <a:gd name="connsiteX0" fmla="*/ 2290355 w 2290355"/>
              <a:gd name="connsiteY0" fmla="*/ 763270 h 763270"/>
              <a:gd name="connsiteX1" fmla="*/ 809897 w 2290355"/>
              <a:gd name="connsiteY1" fmla="*/ 5625 h 763270"/>
              <a:gd name="connsiteX2" fmla="*/ 0 w 2290355"/>
              <a:gd name="connsiteY2" fmla="*/ 432345 h 763270"/>
              <a:gd name="connsiteX0" fmla="*/ 2290355 w 2290355"/>
              <a:gd name="connsiteY0" fmla="*/ 741129 h 741129"/>
              <a:gd name="connsiteX1" fmla="*/ 1324587 w 2290355"/>
              <a:gd name="connsiteY1" fmla="*/ 5953 h 741129"/>
              <a:gd name="connsiteX2" fmla="*/ 0 w 2290355"/>
              <a:gd name="connsiteY2" fmla="*/ 410204 h 741129"/>
              <a:gd name="connsiteX0" fmla="*/ 2290355 w 2290355"/>
              <a:gd name="connsiteY0" fmla="*/ 738562 h 738562"/>
              <a:gd name="connsiteX1" fmla="*/ 1324587 w 2290355"/>
              <a:gd name="connsiteY1" fmla="*/ 3386 h 738562"/>
              <a:gd name="connsiteX2" fmla="*/ 0 w 2290355"/>
              <a:gd name="connsiteY2" fmla="*/ 407637 h 73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0355" h="738562">
                <a:moveTo>
                  <a:pt x="2290355" y="738562"/>
                </a:moveTo>
                <a:cubicBezTo>
                  <a:pt x="1740989" y="387316"/>
                  <a:pt x="1706313" y="43560"/>
                  <a:pt x="1324587" y="3386"/>
                </a:cubicBezTo>
                <a:cubicBezTo>
                  <a:pt x="942861" y="-36788"/>
                  <a:pt x="121920" y="291523"/>
                  <a:pt x="0" y="407637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8682259" y="3872043"/>
            <a:ext cx="721366" cy="1300847"/>
          </a:xfrm>
          <a:custGeom>
            <a:avLst/>
            <a:gdLst>
              <a:gd name="connsiteX0" fmla="*/ 583661 w 635912"/>
              <a:gd name="connsiteY0" fmla="*/ 0 h 1497874"/>
              <a:gd name="connsiteX1" fmla="*/ 187 w 635912"/>
              <a:gd name="connsiteY1" fmla="*/ 827314 h 1497874"/>
              <a:gd name="connsiteX2" fmla="*/ 635912 w 635912"/>
              <a:gd name="connsiteY2" fmla="*/ 1497874 h 149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912" h="1497874">
                <a:moveTo>
                  <a:pt x="583661" y="0"/>
                </a:moveTo>
                <a:cubicBezTo>
                  <a:pt x="287569" y="288834"/>
                  <a:pt x="-8522" y="577668"/>
                  <a:pt x="187" y="827314"/>
                </a:cubicBezTo>
                <a:cubicBezTo>
                  <a:pt x="8896" y="1076960"/>
                  <a:pt x="322404" y="1454331"/>
                  <a:pt x="635912" y="149787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8" name="Прямоугольник 387"/>
          <p:cNvSpPr/>
          <p:nvPr/>
        </p:nvSpPr>
        <p:spPr>
          <a:xfrm>
            <a:off x="8526982" y="1860000"/>
            <a:ext cx="647934" cy="307777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JSON</a:t>
            </a:r>
            <a:endParaRPr lang="ru-RU" sz="2000" b="1" dirty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  <p:sp>
        <p:nvSpPr>
          <p:cNvPr id="389" name="Прямоугольник 388"/>
          <p:cNvSpPr/>
          <p:nvPr/>
        </p:nvSpPr>
        <p:spPr>
          <a:xfrm>
            <a:off x="8027734" y="4413087"/>
            <a:ext cx="542136" cy="307777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CSV</a:t>
            </a:r>
            <a:endParaRPr lang="ru-RU" sz="2000" b="1" dirty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38516" y="2416732"/>
            <a:ext cx="18604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Полная информация по каждому пакету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391" name="Прямоугольник 390"/>
          <p:cNvSpPr/>
          <p:nvPr/>
        </p:nvSpPr>
        <p:spPr>
          <a:xfrm>
            <a:off x="8811286" y="4220970"/>
            <a:ext cx="32800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Информации по пакету меньше чем в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JSON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, например, отсутствует информация про порты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392" name="Прямоугольник 391"/>
          <p:cNvSpPr/>
          <p:nvPr/>
        </p:nvSpPr>
        <p:spPr>
          <a:xfrm>
            <a:off x="9184580" y="725991"/>
            <a:ext cx="3025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Да, библиотека для анализа </a:t>
            </a:r>
            <a:r>
              <a:rPr lang="en-US" sz="11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pcap</a:t>
            </a:r>
            <a:r>
              <a:rPr lang="ru-RU" sz="11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есть, однако установить ее в проект не удалось</a:t>
            </a:r>
          </a:p>
          <a:p>
            <a:pPr algn="ctr"/>
            <a:r>
              <a:rPr lang="ru-RU" sz="11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51CACF"/>
                </a:solidFill>
                <a:latin typeface="Consolas" panose="020B0609020204030204" pitchFamily="49" charset="0"/>
              </a:rPr>
              <a:t>https://</a:t>
            </a:r>
            <a:r>
              <a:rPr lang="en-US" sz="11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github.com/hrbrmstr/crafter</a:t>
            </a:r>
            <a:r>
              <a:rPr lang="ru-RU" sz="11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)</a:t>
            </a:r>
            <a:endParaRPr lang="ru-RU" sz="1100" dirty="0">
              <a:latin typeface="Consolas" panose="020B0609020204030204" pitchFamily="49" charset="0"/>
            </a:endParaRPr>
          </a:p>
        </p:txBody>
      </p:sp>
      <p:sp>
        <p:nvSpPr>
          <p:cNvPr id="20" name="Полилиния 19"/>
          <p:cNvSpPr/>
          <p:nvPr/>
        </p:nvSpPr>
        <p:spPr>
          <a:xfrm>
            <a:off x="10284823" y="1445623"/>
            <a:ext cx="657675" cy="1611086"/>
          </a:xfrm>
          <a:custGeom>
            <a:avLst/>
            <a:gdLst>
              <a:gd name="connsiteX0" fmla="*/ 0 w 657675"/>
              <a:gd name="connsiteY0" fmla="*/ 1611086 h 1611086"/>
              <a:gd name="connsiteX1" fmla="*/ 644434 w 657675"/>
              <a:gd name="connsiteY1" fmla="*/ 870857 h 1611086"/>
              <a:gd name="connsiteX2" fmla="*/ 444137 w 657675"/>
              <a:gd name="connsiteY2" fmla="*/ 0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675" h="1611086">
                <a:moveTo>
                  <a:pt x="0" y="1611086"/>
                </a:moveTo>
                <a:cubicBezTo>
                  <a:pt x="285205" y="1375228"/>
                  <a:pt x="570411" y="1139371"/>
                  <a:pt x="644434" y="870857"/>
                </a:cubicBezTo>
                <a:cubicBezTo>
                  <a:pt x="718457" y="602343"/>
                  <a:pt x="458651" y="139337"/>
                  <a:pt x="444137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4" name="Прямоугольник 393"/>
          <p:cNvSpPr/>
          <p:nvPr/>
        </p:nvSpPr>
        <p:spPr>
          <a:xfrm>
            <a:off x="11063586" y="1844359"/>
            <a:ext cx="737702" cy="307777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PCAP*</a:t>
            </a:r>
            <a:endParaRPr lang="ru-RU" sz="2000" b="1" dirty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-13010" y="-1181"/>
            <a:ext cx="12205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ETL</a:t>
            </a:r>
            <a:endParaRPr lang="ru-RU" sz="3600" b="1" dirty="0">
              <a:solidFill>
                <a:srgbClr val="FD282A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9" name="Google Shape;1602;p46"/>
          <p:cNvGrpSpPr/>
          <p:nvPr/>
        </p:nvGrpSpPr>
        <p:grpSpPr>
          <a:xfrm>
            <a:off x="994863" y="1097801"/>
            <a:ext cx="76825" cy="76800"/>
            <a:chOff x="3104875" y="1099400"/>
            <a:chExt cx="76825" cy="76800"/>
          </a:xfrm>
        </p:grpSpPr>
        <p:sp>
          <p:nvSpPr>
            <p:cNvPr id="15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52" name="Google Shape;1602;p46"/>
          <p:cNvGrpSpPr/>
          <p:nvPr/>
        </p:nvGrpSpPr>
        <p:grpSpPr>
          <a:xfrm>
            <a:off x="4741823" y="6200457"/>
            <a:ext cx="76825" cy="76800"/>
            <a:chOff x="3104875" y="1099400"/>
            <a:chExt cx="76825" cy="76800"/>
          </a:xfrm>
        </p:grpSpPr>
        <p:sp>
          <p:nvSpPr>
            <p:cNvPr id="153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4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1" name="Google Shape;1602;p46"/>
          <p:cNvGrpSpPr/>
          <p:nvPr/>
        </p:nvGrpSpPr>
        <p:grpSpPr>
          <a:xfrm>
            <a:off x="11170728" y="5463341"/>
            <a:ext cx="76825" cy="76800"/>
            <a:chOff x="3104875" y="1099400"/>
            <a:chExt cx="76825" cy="76800"/>
          </a:xfrm>
        </p:grpSpPr>
        <p:sp>
          <p:nvSpPr>
            <p:cNvPr id="162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63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4" name="Группа 163"/>
          <p:cNvGrpSpPr/>
          <p:nvPr/>
        </p:nvGrpSpPr>
        <p:grpSpPr>
          <a:xfrm rot="1389093">
            <a:off x="10722730" y="2708492"/>
            <a:ext cx="1853595" cy="2290479"/>
            <a:chOff x="7249607" y="5082331"/>
            <a:chExt cx="1853595" cy="2290479"/>
          </a:xfrm>
        </p:grpSpPr>
        <p:grpSp>
          <p:nvGrpSpPr>
            <p:cNvPr id="165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9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7" name="Группа 236"/>
          <p:cNvGrpSpPr/>
          <p:nvPr/>
        </p:nvGrpSpPr>
        <p:grpSpPr>
          <a:xfrm rot="1389093">
            <a:off x="-508774" y="2900707"/>
            <a:ext cx="1853595" cy="2290479"/>
            <a:chOff x="7249607" y="5082331"/>
            <a:chExt cx="1853595" cy="2290479"/>
          </a:xfrm>
        </p:grpSpPr>
        <p:grpSp>
          <p:nvGrpSpPr>
            <p:cNvPr id="238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0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9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7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5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4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0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543014" y="-1601585"/>
            <a:ext cx="2620305" cy="251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1240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1347216" y="2194806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Группа 311"/>
          <p:cNvGrpSpPr/>
          <p:nvPr/>
        </p:nvGrpSpPr>
        <p:grpSpPr>
          <a:xfrm rot="1389093">
            <a:off x="7096829" y="5964256"/>
            <a:ext cx="1853595" cy="2290479"/>
            <a:chOff x="7249607" y="5082331"/>
            <a:chExt cx="1853595" cy="2290479"/>
          </a:xfrm>
        </p:grpSpPr>
        <p:grpSp>
          <p:nvGrpSpPr>
            <p:cNvPr id="313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3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12" y="2738000"/>
            <a:ext cx="2107858" cy="2054203"/>
          </a:xfrm>
          <a:prstGeom prst="rect">
            <a:avLst/>
          </a:prstGeom>
        </p:spPr>
      </p:pic>
      <p:sp>
        <p:nvSpPr>
          <p:cNvPr id="385" name="Прямоугольник 8"/>
          <p:cNvSpPr/>
          <p:nvPr/>
        </p:nvSpPr>
        <p:spPr>
          <a:xfrm>
            <a:off x="423455" y="1829258"/>
            <a:ext cx="2017572" cy="738664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Есть ли файл с обработанными ранее </a:t>
            </a:r>
            <a:r>
              <a:rPr lang="en-US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IP</a:t>
            </a:r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-адресами</a:t>
            </a:r>
            <a:r>
              <a:rPr lang="en-US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?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Прямоугольник 8"/>
          <p:cNvSpPr/>
          <p:nvPr/>
        </p:nvSpPr>
        <p:spPr>
          <a:xfrm>
            <a:off x="3928151" y="1829258"/>
            <a:ext cx="2017572" cy="738664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Чтение загруженного </a:t>
            </a:r>
            <a:r>
              <a:rPr lang="en-US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JSON </a:t>
            </a:r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из </a:t>
            </a:r>
            <a:r>
              <a:rPr lang="en-US" sz="1400" dirty="0" err="1" smtClean="0">
                <a:solidFill>
                  <a:srgbClr val="0E1F27"/>
                </a:solidFill>
                <a:latin typeface="Consolas" panose="020B0609020204030204" pitchFamily="49" charset="0"/>
              </a:rPr>
              <a:t>WireShark</a:t>
            </a:r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441027" y="2161738"/>
            <a:ext cx="148712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Прямоугольник 386"/>
          <p:cNvSpPr/>
          <p:nvPr/>
        </p:nvSpPr>
        <p:spPr>
          <a:xfrm>
            <a:off x="1671621" y="1713823"/>
            <a:ext cx="30259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Нет – создаём файл</a:t>
            </a:r>
          </a:p>
          <a:p>
            <a:pPr algn="ctr"/>
            <a:r>
              <a:rPr lang="ru-RU" sz="11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И читаем</a:t>
            </a:r>
            <a:endParaRPr lang="ru-RU" sz="1100" dirty="0">
              <a:latin typeface="Consolas" panose="020B0609020204030204" pitchFamily="49" charset="0"/>
            </a:endParaRPr>
          </a:p>
        </p:txBody>
      </p:sp>
      <p:sp>
        <p:nvSpPr>
          <p:cNvPr id="388" name="Прямоугольник 387"/>
          <p:cNvSpPr/>
          <p:nvPr/>
        </p:nvSpPr>
        <p:spPr>
          <a:xfrm>
            <a:off x="1640872" y="2185320"/>
            <a:ext cx="30259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Да – читаем</a:t>
            </a:r>
            <a:endParaRPr lang="ru-RU" sz="1100" dirty="0">
              <a:latin typeface="Consolas" panose="020B0609020204030204" pitchFamily="49" charset="0"/>
            </a:endParaRPr>
          </a:p>
        </p:txBody>
      </p:sp>
      <p:sp>
        <p:nvSpPr>
          <p:cNvPr id="389" name="Прямоугольник 8"/>
          <p:cNvSpPr/>
          <p:nvPr/>
        </p:nvSpPr>
        <p:spPr>
          <a:xfrm>
            <a:off x="6725486" y="1900703"/>
            <a:ext cx="2017572" cy="523220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Осуществляется проход по пакетам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sp>
        <p:nvSpPr>
          <p:cNvPr id="390" name="Прямоугольник 8"/>
          <p:cNvSpPr/>
          <p:nvPr/>
        </p:nvSpPr>
        <p:spPr>
          <a:xfrm>
            <a:off x="9682266" y="1893505"/>
            <a:ext cx="2098409" cy="523220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В каждом пакете собираются данные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sp>
        <p:nvSpPr>
          <p:cNvPr id="391" name="Прямоугольник 8"/>
          <p:cNvSpPr/>
          <p:nvPr/>
        </p:nvSpPr>
        <p:spPr>
          <a:xfrm>
            <a:off x="7638098" y="442729"/>
            <a:ext cx="4323594" cy="954107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32B2B8"/>
            </a:solidFill>
          </a:ln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rgbClr val="2FA9AF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 err="1" smtClean="0">
                <a:solidFill>
                  <a:srgbClr val="2FA9AF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-</a:t>
            </a:r>
            <a:r>
              <a:rPr lang="ru-RU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назначения</a:t>
            </a:r>
            <a:r>
              <a:rPr lang="en-US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/</a:t>
            </a:r>
            <a:r>
              <a:rPr lang="ru-RU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отправителя</a:t>
            </a:r>
            <a:endParaRPr lang="ru-RU" sz="1400" dirty="0">
              <a:solidFill>
                <a:srgbClr val="2FA9AF"/>
              </a:solidFill>
              <a:latin typeface="Consolas" panose="020B0609020204030204" pitchFamily="49" charset="0"/>
            </a:endParaRPr>
          </a:p>
          <a:p>
            <a:pPr algn="ctr"/>
            <a:r>
              <a:rPr lang="ru-RU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Дата</a:t>
            </a:r>
            <a:r>
              <a:rPr lang="ru-RU" sz="1400" dirty="0">
                <a:solidFill>
                  <a:srgbClr val="2FA9AF"/>
                </a:solidFill>
                <a:latin typeface="Consolas" panose="020B0609020204030204" pitchFamily="49" charset="0"/>
              </a:rPr>
              <a:t>, время, длина </a:t>
            </a:r>
            <a:r>
              <a:rPr lang="ru-RU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пакета</a:t>
            </a:r>
          </a:p>
          <a:p>
            <a:pPr algn="ctr"/>
            <a:r>
              <a:rPr lang="ru-RU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Порт назначения</a:t>
            </a:r>
            <a:r>
              <a:rPr lang="en-US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/</a:t>
            </a:r>
            <a:r>
              <a:rPr lang="ru-RU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отправителя</a:t>
            </a:r>
            <a:endParaRPr lang="en-US" sz="1400" dirty="0" smtClean="0">
              <a:solidFill>
                <a:srgbClr val="2FA9AF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1400" dirty="0" err="1" smtClean="0">
                <a:solidFill>
                  <a:srgbClr val="2FA9AF"/>
                </a:solidFill>
                <a:latin typeface="Consolas" panose="020B0609020204030204" pitchFamily="49" charset="0"/>
              </a:rPr>
              <a:t>ack</a:t>
            </a:r>
            <a:r>
              <a:rPr lang="en-US" sz="1400" dirty="0">
                <a:solidFill>
                  <a:srgbClr val="2FA9AF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2FA9AF"/>
                </a:solidFill>
                <a:latin typeface="Consolas" panose="020B0609020204030204" pitchFamily="49" charset="0"/>
              </a:rPr>
              <a:t>syn</a:t>
            </a:r>
            <a:r>
              <a:rPr lang="en-US" sz="1400" dirty="0">
                <a:solidFill>
                  <a:srgbClr val="2FA9AF"/>
                </a:solidFill>
                <a:latin typeface="Consolas" panose="020B0609020204030204" pitchFamily="49" charset="0"/>
              </a:rPr>
              <a:t>, </a:t>
            </a:r>
            <a:r>
              <a:rPr lang="ru-RU" sz="1400" dirty="0">
                <a:solidFill>
                  <a:srgbClr val="2FA9AF"/>
                </a:solidFill>
                <a:latin typeface="Consolas" panose="020B0609020204030204" pitchFamily="49" charset="0"/>
              </a:rPr>
              <a:t>протокол </a:t>
            </a:r>
          </a:p>
        </p:txBody>
      </p:sp>
      <p:cxnSp>
        <p:nvCxnSpPr>
          <p:cNvPr id="392" name="Прямая со стрелкой 391"/>
          <p:cNvCxnSpPr/>
          <p:nvPr/>
        </p:nvCxnSpPr>
        <p:spPr>
          <a:xfrm>
            <a:off x="5956894" y="2149926"/>
            <a:ext cx="768592" cy="118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Прямая со стрелкой 392"/>
          <p:cNvCxnSpPr/>
          <p:nvPr/>
        </p:nvCxnSpPr>
        <p:spPr>
          <a:xfrm>
            <a:off x="8761627" y="2161738"/>
            <a:ext cx="9206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13"/>
          <p:cNvSpPr/>
          <p:nvPr/>
        </p:nvSpPr>
        <p:spPr>
          <a:xfrm>
            <a:off x="9924887" y="1438183"/>
            <a:ext cx="604517" cy="443883"/>
          </a:xfrm>
          <a:custGeom>
            <a:avLst/>
            <a:gdLst>
              <a:gd name="connsiteX0" fmla="*/ 9226 w 604517"/>
              <a:gd name="connsiteY0" fmla="*/ 0 h 443883"/>
              <a:gd name="connsiteX1" fmla="*/ 80247 w 604517"/>
              <a:gd name="connsiteY1" fmla="*/ 239697 h 443883"/>
              <a:gd name="connsiteX2" fmla="*/ 595152 w 604517"/>
              <a:gd name="connsiteY2" fmla="*/ 204186 h 443883"/>
              <a:gd name="connsiteX3" fmla="*/ 426476 w 604517"/>
              <a:gd name="connsiteY3" fmla="*/ 443883 h 44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517" h="443883">
                <a:moveTo>
                  <a:pt x="9226" y="0"/>
                </a:moveTo>
                <a:cubicBezTo>
                  <a:pt x="-4091" y="102833"/>
                  <a:pt x="-17407" y="205666"/>
                  <a:pt x="80247" y="239697"/>
                </a:cubicBezTo>
                <a:cubicBezTo>
                  <a:pt x="177901" y="273728"/>
                  <a:pt x="537447" y="170155"/>
                  <a:pt x="595152" y="204186"/>
                </a:cubicBezTo>
                <a:cubicBezTo>
                  <a:pt x="652857" y="238217"/>
                  <a:pt x="424996" y="420209"/>
                  <a:pt x="426476" y="44388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4" name="Прямоугольник 8"/>
          <p:cNvSpPr/>
          <p:nvPr/>
        </p:nvSpPr>
        <p:spPr>
          <a:xfrm>
            <a:off x="9682265" y="5133255"/>
            <a:ext cx="2098409" cy="523220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Этот </a:t>
            </a:r>
            <a:r>
              <a:rPr lang="en-US" sz="1400" dirty="0" err="1" smtClean="0">
                <a:solidFill>
                  <a:srgbClr val="0E1F27"/>
                </a:solidFill>
                <a:latin typeface="Consolas" panose="020B0609020204030204" pitchFamily="49" charset="0"/>
              </a:rPr>
              <a:t>ip</a:t>
            </a:r>
            <a:r>
              <a:rPr lang="en-US" sz="1400" dirty="0">
                <a:solidFill>
                  <a:srgbClr val="0E1F27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ранее обрабатывался</a:t>
            </a:r>
            <a:r>
              <a:rPr lang="en-US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?</a:t>
            </a:r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 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cxnSp>
        <p:nvCxnSpPr>
          <p:cNvPr id="395" name="Прямая со стрелкой 394"/>
          <p:cNvCxnSpPr/>
          <p:nvPr/>
        </p:nvCxnSpPr>
        <p:spPr>
          <a:xfrm flipH="1">
            <a:off x="10786923" y="2423924"/>
            <a:ext cx="3164" cy="26701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Прямоугольник 8"/>
          <p:cNvSpPr/>
          <p:nvPr/>
        </p:nvSpPr>
        <p:spPr>
          <a:xfrm>
            <a:off x="833490" y="5377162"/>
            <a:ext cx="2576313" cy="954107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32B2B8"/>
            </a:solidFill>
          </a:ln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Сделано для того, чтобы лишний раз не обращаться в внешнему </a:t>
            </a:r>
            <a:r>
              <a:rPr lang="en-US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API</a:t>
            </a:r>
            <a:r>
              <a:rPr lang="ru-RU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, не тратить время</a:t>
            </a:r>
            <a:endParaRPr lang="ru-RU" sz="1400" dirty="0">
              <a:solidFill>
                <a:srgbClr val="2FA9AF"/>
              </a:solidFill>
              <a:latin typeface="Consolas" panose="020B0609020204030204" pitchFamily="49" charset="0"/>
            </a:endParaRPr>
          </a:p>
        </p:txBody>
      </p:sp>
      <p:sp>
        <p:nvSpPr>
          <p:cNvPr id="397" name="Полилиния 396"/>
          <p:cNvSpPr/>
          <p:nvPr/>
        </p:nvSpPr>
        <p:spPr>
          <a:xfrm>
            <a:off x="2496234" y="4130846"/>
            <a:ext cx="404996" cy="1246316"/>
          </a:xfrm>
          <a:custGeom>
            <a:avLst/>
            <a:gdLst>
              <a:gd name="connsiteX0" fmla="*/ 9226 w 604517"/>
              <a:gd name="connsiteY0" fmla="*/ 0 h 443883"/>
              <a:gd name="connsiteX1" fmla="*/ 80247 w 604517"/>
              <a:gd name="connsiteY1" fmla="*/ 239697 h 443883"/>
              <a:gd name="connsiteX2" fmla="*/ 595152 w 604517"/>
              <a:gd name="connsiteY2" fmla="*/ 204186 h 443883"/>
              <a:gd name="connsiteX3" fmla="*/ 426476 w 604517"/>
              <a:gd name="connsiteY3" fmla="*/ 443883 h 443883"/>
              <a:gd name="connsiteX0" fmla="*/ 543 w 893299"/>
              <a:gd name="connsiteY0" fmla="*/ 0 h 538491"/>
              <a:gd name="connsiteX1" fmla="*/ 369029 w 893299"/>
              <a:gd name="connsiteY1" fmla="*/ 334305 h 538491"/>
              <a:gd name="connsiteX2" fmla="*/ 883934 w 893299"/>
              <a:gd name="connsiteY2" fmla="*/ 298794 h 538491"/>
              <a:gd name="connsiteX3" fmla="*/ 715258 w 893299"/>
              <a:gd name="connsiteY3" fmla="*/ 538491 h 538491"/>
              <a:gd name="connsiteX0" fmla="*/ 457 w 715171"/>
              <a:gd name="connsiteY0" fmla="*/ 0 h 538491"/>
              <a:gd name="connsiteX1" fmla="*/ 368943 w 715171"/>
              <a:gd name="connsiteY1" fmla="*/ 334305 h 538491"/>
              <a:gd name="connsiteX2" fmla="*/ 600548 w 715171"/>
              <a:gd name="connsiteY2" fmla="*/ 343316 h 538491"/>
              <a:gd name="connsiteX3" fmla="*/ 715172 w 715171"/>
              <a:gd name="connsiteY3" fmla="*/ 538491 h 538491"/>
              <a:gd name="connsiteX0" fmla="*/ 361 w 715076"/>
              <a:gd name="connsiteY0" fmla="*/ 0 h 538491"/>
              <a:gd name="connsiteX1" fmla="*/ 446754 w 715076"/>
              <a:gd name="connsiteY1" fmla="*/ 111698 h 538491"/>
              <a:gd name="connsiteX2" fmla="*/ 600452 w 715076"/>
              <a:gd name="connsiteY2" fmla="*/ 343316 h 538491"/>
              <a:gd name="connsiteX3" fmla="*/ 715076 w 715076"/>
              <a:gd name="connsiteY3" fmla="*/ 538491 h 538491"/>
              <a:gd name="connsiteX0" fmla="*/ 328 w 715043"/>
              <a:gd name="connsiteY0" fmla="*/ 0 h 538491"/>
              <a:gd name="connsiteX1" fmla="*/ 446721 w 715043"/>
              <a:gd name="connsiteY1" fmla="*/ 111698 h 538491"/>
              <a:gd name="connsiteX2" fmla="*/ 373779 w 715043"/>
              <a:gd name="connsiteY2" fmla="*/ 360012 h 538491"/>
              <a:gd name="connsiteX3" fmla="*/ 715043 w 715043"/>
              <a:gd name="connsiteY3" fmla="*/ 538491 h 53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043" h="538491">
                <a:moveTo>
                  <a:pt x="328" y="0"/>
                </a:moveTo>
                <a:cubicBezTo>
                  <a:pt x="-12989" y="102833"/>
                  <a:pt x="384479" y="51696"/>
                  <a:pt x="446721" y="111698"/>
                </a:cubicBezTo>
                <a:cubicBezTo>
                  <a:pt x="508963" y="171700"/>
                  <a:pt x="329059" y="288880"/>
                  <a:pt x="373779" y="360012"/>
                </a:cubicBezTo>
                <a:cubicBezTo>
                  <a:pt x="418499" y="431144"/>
                  <a:pt x="713563" y="514817"/>
                  <a:pt x="715043" y="538491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458982" y="2457195"/>
            <a:ext cx="908730" cy="1120506"/>
          </a:xfrm>
          <a:custGeom>
            <a:avLst/>
            <a:gdLst>
              <a:gd name="connsiteX0" fmla="*/ 26766 w 908730"/>
              <a:gd name="connsiteY0" fmla="*/ 1120506 h 1120506"/>
              <a:gd name="connsiteX1" fmla="*/ 905655 w 908730"/>
              <a:gd name="connsiteY1" fmla="*/ 925197 h 1120506"/>
              <a:gd name="connsiteX2" fmla="*/ 328606 w 908730"/>
              <a:gd name="connsiteY2" fmla="*/ 641112 h 1120506"/>
              <a:gd name="connsiteX3" fmla="*/ 639325 w 908730"/>
              <a:gd name="connsiteY3" fmla="*/ 339271 h 1120506"/>
              <a:gd name="connsiteX4" fmla="*/ 133 w 908730"/>
              <a:gd name="connsiteY4" fmla="*/ 1920 h 112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730" h="1120506">
                <a:moveTo>
                  <a:pt x="26766" y="1120506"/>
                </a:moveTo>
                <a:cubicBezTo>
                  <a:pt x="441057" y="1062801"/>
                  <a:pt x="855348" y="1005096"/>
                  <a:pt x="905655" y="925197"/>
                </a:cubicBezTo>
                <a:cubicBezTo>
                  <a:pt x="955962" y="845298"/>
                  <a:pt x="372994" y="738766"/>
                  <a:pt x="328606" y="641112"/>
                </a:cubicBezTo>
                <a:cubicBezTo>
                  <a:pt x="284218" y="543458"/>
                  <a:pt x="694070" y="445803"/>
                  <a:pt x="639325" y="339271"/>
                </a:cubicBezTo>
                <a:cubicBezTo>
                  <a:pt x="584580" y="232739"/>
                  <a:pt x="-10224" y="-24713"/>
                  <a:pt x="133" y="192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9" name="Прямоугольник 398"/>
          <p:cNvSpPr/>
          <p:nvPr/>
        </p:nvSpPr>
        <p:spPr>
          <a:xfrm>
            <a:off x="2698732" y="3667635"/>
            <a:ext cx="1433235" cy="523220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Содержимое</a:t>
            </a:r>
          </a:p>
          <a:p>
            <a:pPr algn="ctr"/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файла</a:t>
            </a:r>
            <a:endParaRPr lang="ru-RU" sz="2000" b="1" dirty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  <p:sp>
        <p:nvSpPr>
          <p:cNvPr id="400" name="Прямоугольник 8"/>
          <p:cNvSpPr/>
          <p:nvPr/>
        </p:nvSpPr>
        <p:spPr>
          <a:xfrm>
            <a:off x="7197116" y="2675599"/>
            <a:ext cx="2745984" cy="738664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32B2B8"/>
            </a:solidFill>
          </a:ln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2FA9AF"/>
                </a:solidFill>
                <a:latin typeface="Consolas" panose="020B0609020204030204" pitchFamily="49" charset="0"/>
              </a:rPr>
              <a:t>Если какого либо значения из перечисленных нет в пакете – пропуск пакета.</a:t>
            </a:r>
            <a:endParaRPr lang="ru-RU" sz="1400" dirty="0">
              <a:solidFill>
                <a:srgbClr val="2FA9AF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Полилиния 19"/>
          <p:cNvSpPr/>
          <p:nvPr/>
        </p:nvSpPr>
        <p:spPr>
          <a:xfrm>
            <a:off x="10005134" y="2432482"/>
            <a:ext cx="454372" cy="603681"/>
          </a:xfrm>
          <a:custGeom>
            <a:avLst/>
            <a:gdLst>
              <a:gd name="connsiteX0" fmla="*/ 0 w 454372"/>
              <a:gd name="connsiteY0" fmla="*/ 603681 h 603681"/>
              <a:gd name="connsiteX1" fmla="*/ 452761 w 454372"/>
              <a:gd name="connsiteY1" fmla="*/ 541537 h 603681"/>
              <a:gd name="connsiteX2" fmla="*/ 159798 w 454372"/>
              <a:gd name="connsiteY2" fmla="*/ 292963 h 603681"/>
              <a:gd name="connsiteX3" fmla="*/ 408373 w 454372"/>
              <a:gd name="connsiteY3" fmla="*/ 0 h 60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372" h="603681">
                <a:moveTo>
                  <a:pt x="0" y="603681"/>
                </a:moveTo>
                <a:cubicBezTo>
                  <a:pt x="213064" y="598502"/>
                  <a:pt x="426128" y="593323"/>
                  <a:pt x="452761" y="541537"/>
                </a:cubicBezTo>
                <a:cubicBezTo>
                  <a:pt x="479394" y="489751"/>
                  <a:pt x="167196" y="383219"/>
                  <a:pt x="159798" y="292963"/>
                </a:cubicBezTo>
                <a:cubicBezTo>
                  <a:pt x="152400" y="202707"/>
                  <a:pt x="303321" y="11837"/>
                  <a:pt x="408373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1" name="Прямоугольник 8"/>
          <p:cNvSpPr/>
          <p:nvPr/>
        </p:nvSpPr>
        <p:spPr>
          <a:xfrm>
            <a:off x="3952594" y="5101068"/>
            <a:ext cx="2847726" cy="738664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Все полученные данные добавляются в строку результирующего </a:t>
            </a:r>
            <a:r>
              <a:rPr lang="ru-RU" sz="1400" dirty="0" err="1" smtClean="0">
                <a:solidFill>
                  <a:srgbClr val="0E1F27"/>
                </a:solidFill>
                <a:latin typeface="Consolas" panose="020B0609020204030204" pitchFamily="49" charset="0"/>
              </a:rPr>
              <a:t>датафрейма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888" y="3290702"/>
            <a:ext cx="1624139" cy="1251477"/>
          </a:xfrm>
          <a:prstGeom prst="rect">
            <a:avLst/>
          </a:prstGeom>
        </p:spPr>
      </p:pic>
      <p:sp>
        <p:nvSpPr>
          <p:cNvPr id="404" name="Прямоугольник 8"/>
          <p:cNvSpPr/>
          <p:nvPr/>
        </p:nvSpPr>
        <p:spPr>
          <a:xfrm>
            <a:off x="6821368" y="4144371"/>
            <a:ext cx="2446520" cy="738664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Обращение к </a:t>
            </a:r>
            <a:r>
              <a:rPr lang="en-US" sz="1400" dirty="0" err="1" smtClean="0">
                <a:solidFill>
                  <a:srgbClr val="0E1F27"/>
                </a:solidFill>
                <a:latin typeface="Consolas" panose="020B0609020204030204" pitchFamily="49" charset="0"/>
              </a:rPr>
              <a:t>VirusTotal</a:t>
            </a:r>
            <a:r>
              <a:rPr lang="en-US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 API </a:t>
            </a:r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для получения рейтинга и страны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sp>
        <p:nvSpPr>
          <p:cNvPr id="405" name="Прямоугольник 8"/>
          <p:cNvSpPr/>
          <p:nvPr/>
        </p:nvSpPr>
        <p:spPr>
          <a:xfrm>
            <a:off x="6844392" y="6046073"/>
            <a:ext cx="2400472" cy="523220"/>
          </a:xfrm>
          <a:custGeom>
            <a:avLst/>
            <a:gdLst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92881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  <a:gd name="connsiteX0" fmla="*/ 0 w 3352800"/>
              <a:gd name="connsiteY0" fmla="*/ 0 h 2092881"/>
              <a:gd name="connsiteX1" fmla="*/ 3352800 w 3352800"/>
              <a:gd name="connsiteY1" fmla="*/ 0 h 2092881"/>
              <a:gd name="connsiteX2" fmla="*/ 3352800 w 3352800"/>
              <a:gd name="connsiteY2" fmla="*/ 2084173 h 2092881"/>
              <a:gd name="connsiteX3" fmla="*/ 0 w 3352800"/>
              <a:gd name="connsiteY3" fmla="*/ 2092881 h 2092881"/>
              <a:gd name="connsiteX4" fmla="*/ 0 w 3352800"/>
              <a:gd name="connsiteY4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92881">
                <a:moveTo>
                  <a:pt x="0" y="0"/>
                </a:moveTo>
                <a:lnTo>
                  <a:pt x="3352800" y="0"/>
                </a:lnTo>
                <a:lnTo>
                  <a:pt x="3352800" y="2084173"/>
                </a:lnTo>
                <a:lnTo>
                  <a:pt x="0" y="2092881"/>
                </a:lnTo>
                <a:lnTo>
                  <a:pt x="0" y="0"/>
                </a:lnTo>
                <a:close/>
              </a:path>
            </a:pathLst>
          </a:custGeom>
          <a:solidFill>
            <a:srgbClr val="2FA9AF"/>
          </a:solidFill>
          <a:effectLst>
            <a:glow rad="101600">
              <a:srgbClr val="51CACF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E1F27"/>
                </a:solidFill>
                <a:latin typeface="Consolas" panose="020B0609020204030204" pitchFamily="49" charset="0"/>
              </a:rPr>
              <a:t>Чтение из файла ранее полученные данные</a:t>
            </a:r>
            <a:endParaRPr lang="ru-RU" sz="1400" dirty="0">
              <a:solidFill>
                <a:srgbClr val="0E1F27"/>
              </a:solidFill>
              <a:latin typeface="Consolas" panose="020B0609020204030204" pitchFamily="49" charset="0"/>
            </a:endParaRPr>
          </a:p>
        </p:txBody>
      </p:sp>
      <p:cxnSp>
        <p:nvCxnSpPr>
          <p:cNvPr id="31" name="Соединительная линия уступом 30"/>
          <p:cNvCxnSpPr/>
          <p:nvPr/>
        </p:nvCxnSpPr>
        <p:spPr>
          <a:xfrm rot="10800000">
            <a:off x="9267891" y="4494027"/>
            <a:ext cx="1087067" cy="616994"/>
          </a:xfrm>
          <a:prstGeom prst="bentConnector3">
            <a:avLst>
              <a:gd name="adj1" fmla="val -4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/>
          <p:nvPr/>
        </p:nvCxnSpPr>
        <p:spPr>
          <a:xfrm rot="10800000" flipV="1">
            <a:off x="9267890" y="5708493"/>
            <a:ext cx="1087068" cy="613121"/>
          </a:xfrm>
          <a:prstGeom prst="bentConnector3">
            <a:avLst>
              <a:gd name="adj1" fmla="val 46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9666443" y="634049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Да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406" name="Прямоугольник 405"/>
          <p:cNvSpPr/>
          <p:nvPr/>
        </p:nvSpPr>
        <p:spPr>
          <a:xfrm>
            <a:off x="9578463" y="4115927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Нет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44" name="Соединительная линия уступом 43"/>
          <p:cNvCxnSpPr/>
          <p:nvPr/>
        </p:nvCxnSpPr>
        <p:spPr>
          <a:xfrm rot="10800000" flipV="1">
            <a:off x="6844393" y="4952733"/>
            <a:ext cx="1252869" cy="510607"/>
          </a:xfrm>
          <a:prstGeom prst="bentConnector3">
            <a:avLst>
              <a:gd name="adj1" fmla="val -27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8100857" y="5455551"/>
            <a:ext cx="13041" cy="5905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олилиния 47"/>
          <p:cNvSpPr/>
          <p:nvPr/>
        </p:nvSpPr>
        <p:spPr>
          <a:xfrm>
            <a:off x="6878320" y="3786222"/>
            <a:ext cx="650240" cy="348898"/>
          </a:xfrm>
          <a:custGeom>
            <a:avLst/>
            <a:gdLst>
              <a:gd name="connsiteX0" fmla="*/ 0 w 650240"/>
              <a:gd name="connsiteY0" fmla="*/ 23778 h 348898"/>
              <a:gd name="connsiteX1" fmla="*/ 375920 w 650240"/>
              <a:gd name="connsiteY1" fmla="*/ 13618 h 348898"/>
              <a:gd name="connsiteX2" fmla="*/ 386080 w 650240"/>
              <a:gd name="connsiteY2" fmla="*/ 186338 h 348898"/>
              <a:gd name="connsiteX3" fmla="*/ 650240 w 650240"/>
              <a:gd name="connsiteY3" fmla="*/ 348898 h 34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240" h="348898">
                <a:moveTo>
                  <a:pt x="0" y="23778"/>
                </a:moveTo>
                <a:cubicBezTo>
                  <a:pt x="155786" y="5151"/>
                  <a:pt x="311573" y="-13475"/>
                  <a:pt x="375920" y="13618"/>
                </a:cubicBezTo>
                <a:cubicBezTo>
                  <a:pt x="440267" y="40711"/>
                  <a:pt x="340360" y="130458"/>
                  <a:pt x="386080" y="186338"/>
                </a:cubicBezTo>
                <a:cubicBezTo>
                  <a:pt x="431800" y="242218"/>
                  <a:pt x="541020" y="295558"/>
                  <a:pt x="650240" y="348898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4" name="Picture 12" descr="VirusTotal Icon by effuuuuuuuu on DeviantArt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157" y="4651272"/>
            <a:ext cx="510548" cy="51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9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5BD26-ECDE-45F7-8A33-7E77F6C4D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94060"/>
            <a:ext cx="3300165" cy="1763940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D – Detection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I – Intrusion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V – Vulnerability</a:t>
            </a:r>
            <a:b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2E657E"/>
                </a:solidFill>
                <a:latin typeface="Consolas" panose="020B0609020204030204" pitchFamily="49" charset="0"/>
              </a:rPr>
              <a:t>A – Analysis </a:t>
            </a:r>
            <a:endParaRPr lang="ru-RU" sz="2000" dirty="0">
              <a:solidFill>
                <a:srgbClr val="2E657E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13010" y="-1181"/>
            <a:ext cx="12205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ETL</a:t>
            </a:r>
            <a:endParaRPr lang="ru-RU" sz="3600" b="1" dirty="0">
              <a:solidFill>
                <a:srgbClr val="FD282A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6" name="Google Shape;1602;p46"/>
          <p:cNvGrpSpPr/>
          <p:nvPr/>
        </p:nvGrpSpPr>
        <p:grpSpPr>
          <a:xfrm>
            <a:off x="9762943" y="1968919"/>
            <a:ext cx="76825" cy="76800"/>
            <a:chOff x="3104875" y="1099400"/>
            <a:chExt cx="76825" cy="76800"/>
          </a:xfrm>
        </p:grpSpPr>
        <p:sp>
          <p:nvSpPr>
            <p:cNvPr id="14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4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49" name="Google Shape;1602;p46"/>
          <p:cNvGrpSpPr/>
          <p:nvPr/>
        </p:nvGrpSpPr>
        <p:grpSpPr>
          <a:xfrm>
            <a:off x="994863" y="1097801"/>
            <a:ext cx="76825" cy="76800"/>
            <a:chOff x="3104875" y="1099400"/>
            <a:chExt cx="76825" cy="76800"/>
          </a:xfrm>
        </p:grpSpPr>
        <p:sp>
          <p:nvSpPr>
            <p:cNvPr id="15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52" name="Google Shape;1602;p46"/>
          <p:cNvGrpSpPr/>
          <p:nvPr/>
        </p:nvGrpSpPr>
        <p:grpSpPr>
          <a:xfrm>
            <a:off x="2542174" y="5501741"/>
            <a:ext cx="76825" cy="76800"/>
            <a:chOff x="3104875" y="1099400"/>
            <a:chExt cx="76825" cy="76800"/>
          </a:xfrm>
        </p:grpSpPr>
        <p:sp>
          <p:nvSpPr>
            <p:cNvPr id="153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4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1" name="Google Shape;1602;p46"/>
          <p:cNvGrpSpPr/>
          <p:nvPr/>
        </p:nvGrpSpPr>
        <p:grpSpPr>
          <a:xfrm>
            <a:off x="11170728" y="5463341"/>
            <a:ext cx="76825" cy="76800"/>
            <a:chOff x="3104875" y="1099400"/>
            <a:chExt cx="76825" cy="76800"/>
          </a:xfrm>
        </p:grpSpPr>
        <p:sp>
          <p:nvSpPr>
            <p:cNvPr id="162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63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64" name="Группа 163"/>
          <p:cNvGrpSpPr/>
          <p:nvPr/>
        </p:nvGrpSpPr>
        <p:grpSpPr>
          <a:xfrm rot="1389093">
            <a:off x="7810854" y="-814008"/>
            <a:ext cx="1853595" cy="2290479"/>
            <a:chOff x="7249607" y="5082331"/>
            <a:chExt cx="1853595" cy="2290479"/>
          </a:xfrm>
        </p:grpSpPr>
        <p:grpSp>
          <p:nvGrpSpPr>
            <p:cNvPr id="165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0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9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8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7" name="Группа 236"/>
          <p:cNvGrpSpPr/>
          <p:nvPr/>
        </p:nvGrpSpPr>
        <p:grpSpPr>
          <a:xfrm rot="1389093">
            <a:off x="-783983" y="1466861"/>
            <a:ext cx="1853595" cy="2290479"/>
            <a:chOff x="7249607" y="5082331"/>
            <a:chExt cx="1853595" cy="2290479"/>
          </a:xfrm>
        </p:grpSpPr>
        <p:grpSp>
          <p:nvGrpSpPr>
            <p:cNvPr id="238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0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9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8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7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6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5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24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0" name="Google Shape;1239;p3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543014" y="-1601585"/>
            <a:ext cx="2620305" cy="251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1240;p35"/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1347216" y="2194806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Группа 311"/>
          <p:cNvGrpSpPr/>
          <p:nvPr/>
        </p:nvGrpSpPr>
        <p:grpSpPr>
          <a:xfrm rot="4445256">
            <a:off x="9205179" y="5849678"/>
            <a:ext cx="1853595" cy="2290479"/>
            <a:chOff x="7249607" y="5082331"/>
            <a:chExt cx="1853595" cy="2290479"/>
          </a:xfrm>
        </p:grpSpPr>
        <p:grpSp>
          <p:nvGrpSpPr>
            <p:cNvPr id="313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3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32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676" y="2661889"/>
            <a:ext cx="2562583" cy="1181265"/>
          </a:xfrm>
          <a:prstGeom prst="rect">
            <a:avLst/>
          </a:prstGeom>
        </p:spPr>
      </p:pic>
      <p:sp>
        <p:nvSpPr>
          <p:cNvPr id="385" name="Прямоугольник 384"/>
          <p:cNvSpPr/>
          <p:nvPr/>
        </p:nvSpPr>
        <p:spPr>
          <a:xfrm>
            <a:off x="3114928" y="4911255"/>
            <a:ext cx="3449627" cy="1384995"/>
          </a:xfrm>
          <a:prstGeom prst="rect">
            <a:avLst/>
          </a:prstGeom>
          <a:ln>
            <a:solidFill>
              <a:srgbClr val="34B7B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Стоит так же обратить внимание на то, что помимо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JSON 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файлов в систему можно загружать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CSV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, </a:t>
            </a:r>
            <a:r>
              <a:rPr lang="ru-RU" sz="1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НО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загружать можно только те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csv 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файлы, которые были получены в результате обработки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JSON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386" name="Прямоугольник 385"/>
          <p:cNvSpPr/>
          <p:nvPr/>
        </p:nvSpPr>
        <p:spPr>
          <a:xfrm>
            <a:off x="9121379" y="631108"/>
            <a:ext cx="3227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При визуализации получается следующая таблица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387" name="Прямоугольник 386"/>
          <p:cNvSpPr/>
          <p:nvPr/>
        </p:nvSpPr>
        <p:spPr>
          <a:xfrm>
            <a:off x="8608325" y="2580706"/>
            <a:ext cx="29316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Dst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– </a:t>
            </a:r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ip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-адрес получателя</a:t>
            </a:r>
            <a:endParaRPr lang="en-US" sz="1400" b="1" dirty="0" smtClean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Src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– </a:t>
            </a:r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ip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-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адрес отправителя</a:t>
            </a:r>
            <a:endParaRPr lang="en-US" sz="1400" b="1" dirty="0" smtClean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Length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– Длина пакета</a:t>
            </a:r>
            <a:endParaRPr lang="en-US" sz="1400" b="1" dirty="0" smtClean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Date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- Дата</a:t>
            </a:r>
            <a:endParaRPr lang="en-US" sz="1400" b="1" dirty="0" smtClean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Time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- Время</a:t>
            </a:r>
            <a:endParaRPr lang="en-US" sz="1400" b="1" dirty="0" smtClean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Dst_port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– Порт получателя</a:t>
            </a:r>
            <a:endParaRPr lang="en-US" sz="1400" b="1" dirty="0" smtClean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Src_port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– Порт отправителя</a:t>
            </a:r>
            <a:endParaRPr lang="en-US" sz="1400" b="1" dirty="0" smtClean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Ack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– </a:t>
            </a:r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ack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Sync - </a:t>
            </a:r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syn</a:t>
            </a:r>
            <a:endParaRPr lang="en-US" sz="1400" b="1" dirty="0" smtClean="0">
              <a:solidFill>
                <a:srgbClr val="51CACF"/>
              </a:solidFill>
              <a:latin typeface="Consolas" panose="020B0609020204030204" pitchFamily="49" charset="0"/>
            </a:endParaRPr>
          </a:p>
        </p:txBody>
      </p:sp>
      <p:sp>
        <p:nvSpPr>
          <p:cNvPr id="388" name="Прямоугольник 387"/>
          <p:cNvSpPr/>
          <p:nvPr/>
        </p:nvSpPr>
        <p:spPr>
          <a:xfrm>
            <a:off x="1253262" y="3998975"/>
            <a:ext cx="32276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В результате получается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csv 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файл, с названием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: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дата-время_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processed_data.csv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45519" y="4717025"/>
            <a:ext cx="33571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Rating_src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 </a:t>
            </a:r>
            <a:r>
              <a:rPr lang="ru-RU" sz="1400" b="1" dirty="0">
                <a:solidFill>
                  <a:srgbClr val="51CACF"/>
                </a:solidFill>
                <a:latin typeface="Consolas" panose="020B0609020204030204" pitchFamily="49" charset="0"/>
              </a:rPr>
              <a:t>– Рейтинг отправителя</a:t>
            </a:r>
            <a:endParaRPr lang="en-US" sz="1400" b="1" dirty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51CACF"/>
                </a:solidFill>
                <a:latin typeface="Consolas" panose="020B0609020204030204" pitchFamily="49" charset="0"/>
              </a:rPr>
              <a:t>Rating_dst</a:t>
            </a:r>
            <a:r>
              <a:rPr lang="ru-RU" sz="1400" b="1" dirty="0">
                <a:solidFill>
                  <a:srgbClr val="51CACF"/>
                </a:solidFill>
                <a:latin typeface="Consolas" panose="020B0609020204030204" pitchFamily="49" charset="0"/>
              </a:rPr>
              <a:t> – Рейтинг получателя</a:t>
            </a:r>
            <a:endParaRPr lang="en-US" sz="1400" b="1" dirty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51CACF"/>
                </a:solidFill>
                <a:latin typeface="Consolas" panose="020B0609020204030204" pitchFamily="49" charset="0"/>
              </a:rPr>
              <a:t>Country_dst</a:t>
            </a:r>
            <a:r>
              <a:rPr lang="ru-RU" sz="1400" b="1" dirty="0">
                <a:solidFill>
                  <a:srgbClr val="51CACF"/>
                </a:solidFill>
                <a:latin typeface="Consolas" panose="020B0609020204030204" pitchFamily="49" charset="0"/>
              </a:rPr>
              <a:t> – Страна получателя</a:t>
            </a:r>
            <a:endParaRPr lang="en-US" sz="1400" b="1" dirty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51CACF"/>
                </a:solidFill>
                <a:latin typeface="Consolas" panose="020B0609020204030204" pitchFamily="49" charset="0"/>
              </a:rPr>
              <a:t>Country_src</a:t>
            </a:r>
            <a:r>
              <a:rPr lang="ru-RU" sz="1400" b="1" dirty="0">
                <a:solidFill>
                  <a:srgbClr val="51CACF"/>
                </a:solidFill>
                <a:latin typeface="Consolas" panose="020B0609020204030204" pitchFamily="49" charset="0"/>
              </a:rPr>
              <a:t> – Страна отправителя</a:t>
            </a:r>
            <a:endParaRPr lang="en-US" sz="1400" b="1" dirty="0">
              <a:solidFill>
                <a:srgbClr val="51CACF"/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51CACF"/>
                </a:solidFill>
                <a:latin typeface="Consolas" panose="020B0609020204030204" pitchFamily="49" charset="0"/>
              </a:rPr>
              <a:t>Protocol</a:t>
            </a:r>
            <a:r>
              <a:rPr lang="ru-RU" sz="1400" b="1" dirty="0">
                <a:solidFill>
                  <a:srgbClr val="51CACF"/>
                </a:solidFill>
                <a:latin typeface="Consolas" panose="020B0609020204030204" pitchFamily="49" charset="0"/>
              </a:rPr>
              <a:t> - Протокол</a:t>
            </a: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005" y="1168754"/>
            <a:ext cx="8164777" cy="13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2FC58D4-DA9F-48FC-B659-4E850FAC0239}"/>
              </a:ext>
            </a:extLst>
          </p:cNvPr>
          <p:cNvSpPr txBox="1">
            <a:spLocks/>
          </p:cNvSpPr>
          <p:nvPr/>
        </p:nvSpPr>
        <p:spPr>
          <a:xfrm>
            <a:off x="-15097" y="103288"/>
            <a:ext cx="12207097" cy="58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Визуализация. Загрузка и выгрузка </a:t>
            </a:r>
            <a:endParaRPr lang="ru-RU" sz="3600" b="1" dirty="0">
              <a:solidFill>
                <a:srgbClr val="FD282A"/>
              </a:solidFill>
              <a:latin typeface="Century Gothic" panose="020B0502020202020204" pitchFamily="34" charset="0"/>
            </a:endParaRPr>
          </a:p>
          <a:p>
            <a:pPr algn="l"/>
            <a:endParaRPr lang="ru-RU" sz="2800" dirty="0">
              <a:solidFill>
                <a:srgbClr val="FD282A"/>
              </a:solidFill>
              <a:latin typeface="+mj-lt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389093">
            <a:off x="-178056" y="-295776"/>
            <a:ext cx="1853595" cy="2290479"/>
            <a:chOff x="7249607" y="5082331"/>
            <a:chExt cx="1853595" cy="2290479"/>
          </a:xfrm>
        </p:grpSpPr>
        <p:grpSp>
          <p:nvGrpSpPr>
            <p:cNvPr id="34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8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Группа 105"/>
          <p:cNvGrpSpPr/>
          <p:nvPr/>
        </p:nvGrpSpPr>
        <p:grpSpPr>
          <a:xfrm rot="1389093">
            <a:off x="-746926" y="5819516"/>
            <a:ext cx="1853595" cy="2290479"/>
            <a:chOff x="7249607" y="5082331"/>
            <a:chExt cx="1853595" cy="2290479"/>
          </a:xfrm>
        </p:grpSpPr>
        <p:grpSp>
          <p:nvGrpSpPr>
            <p:cNvPr id="107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6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4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9" name="Google Shape;1239;p35"/>
          <p:cNvPicPr preferRelativeResize="0"/>
          <p:nvPr/>
        </p:nvPicPr>
        <p:blipFill rotWithShape="1">
          <a:blip r:embed="rId2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0192543" y="-575952"/>
            <a:ext cx="2620305" cy="2519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602;p46"/>
          <p:cNvGrpSpPr/>
          <p:nvPr/>
        </p:nvGrpSpPr>
        <p:grpSpPr>
          <a:xfrm>
            <a:off x="3392623" y="1443649"/>
            <a:ext cx="76825" cy="76800"/>
            <a:chOff x="3104875" y="1099400"/>
            <a:chExt cx="76825" cy="76800"/>
          </a:xfrm>
        </p:grpSpPr>
        <p:sp>
          <p:nvSpPr>
            <p:cNvPr id="184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5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6" name="Google Shape;1602;p46"/>
          <p:cNvGrpSpPr/>
          <p:nvPr/>
        </p:nvGrpSpPr>
        <p:grpSpPr>
          <a:xfrm>
            <a:off x="9457832" y="821176"/>
            <a:ext cx="76825" cy="76800"/>
            <a:chOff x="3104875" y="1099400"/>
            <a:chExt cx="76825" cy="76800"/>
          </a:xfrm>
        </p:grpSpPr>
        <p:sp>
          <p:nvSpPr>
            <p:cNvPr id="18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9" name="Google Shape;1602;p46"/>
          <p:cNvGrpSpPr/>
          <p:nvPr/>
        </p:nvGrpSpPr>
        <p:grpSpPr>
          <a:xfrm>
            <a:off x="11096851" y="5013661"/>
            <a:ext cx="76825" cy="76800"/>
            <a:chOff x="3104875" y="1099400"/>
            <a:chExt cx="76825" cy="76800"/>
          </a:xfrm>
        </p:grpSpPr>
        <p:sp>
          <p:nvSpPr>
            <p:cNvPr id="19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9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192" name="Google Shape;1240;p35"/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0238067" y="678741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06" y="866529"/>
            <a:ext cx="11509946" cy="10225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/>
          <a:srcRect r="16343"/>
          <a:stretch/>
        </p:blipFill>
        <p:spPr>
          <a:xfrm>
            <a:off x="253506" y="3076690"/>
            <a:ext cx="5641267" cy="360534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510" y="2052588"/>
            <a:ext cx="3478942" cy="2231774"/>
          </a:xfrm>
          <a:prstGeom prst="rect">
            <a:avLst/>
          </a:prstGeom>
        </p:spPr>
      </p:pic>
      <p:sp>
        <p:nvSpPr>
          <p:cNvPr id="250" name="Прямоугольник 249"/>
          <p:cNvSpPr/>
          <p:nvPr/>
        </p:nvSpPr>
        <p:spPr>
          <a:xfrm>
            <a:off x="253506" y="2144235"/>
            <a:ext cx="3227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В систему можно загрузить файлы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csv/JSON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251" name="Прямоугольник 250"/>
          <p:cNvSpPr/>
          <p:nvPr/>
        </p:nvSpPr>
        <p:spPr>
          <a:xfrm>
            <a:off x="8410132" y="4447856"/>
            <a:ext cx="3227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Для реализации выгрузки отчета применяется шаблон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252" name="Прямоугольник 251"/>
          <p:cNvSpPr/>
          <p:nvPr/>
        </p:nvSpPr>
        <p:spPr>
          <a:xfrm>
            <a:off x="5817993" y="5888574"/>
            <a:ext cx="32276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Пример содержимого файла, достаточно сыро, функционал еще будет перерабатываться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253" name="Прямоугольник 252"/>
          <p:cNvSpPr/>
          <p:nvPr/>
        </p:nvSpPr>
        <p:spPr>
          <a:xfrm>
            <a:off x="3916210" y="2178026"/>
            <a:ext cx="3515632" cy="523220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При визуализации используются библиотеки </a:t>
            </a:r>
            <a:r>
              <a:rPr lang="en-US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shiny; </a:t>
            </a:r>
            <a:r>
              <a:rPr lang="en-US" sz="1400" b="1" dirty="0" err="1" smtClean="0">
                <a:solidFill>
                  <a:srgbClr val="163130"/>
                </a:solidFill>
                <a:latin typeface="Century Gothic" panose="020B0502020202020204" pitchFamily="34" charset="0"/>
              </a:rPr>
              <a:t>plotly</a:t>
            </a:r>
            <a:r>
              <a:rPr lang="en-US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; leaflet</a:t>
            </a:r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 </a:t>
            </a:r>
            <a:endParaRPr lang="ru-RU" sz="2000" b="1" dirty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2FC58D4-DA9F-48FC-B659-4E850FAC0239}"/>
              </a:ext>
            </a:extLst>
          </p:cNvPr>
          <p:cNvSpPr txBox="1">
            <a:spLocks/>
          </p:cNvSpPr>
          <p:nvPr/>
        </p:nvSpPr>
        <p:spPr>
          <a:xfrm>
            <a:off x="-15097" y="103288"/>
            <a:ext cx="12207097" cy="58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Визуализация. Распределение </a:t>
            </a:r>
            <a:r>
              <a:rPr lang="en-US" sz="3600" b="1" dirty="0" err="1" smtClean="0">
                <a:solidFill>
                  <a:srgbClr val="FD282A"/>
                </a:solidFill>
                <a:latin typeface="Century Gothic" panose="020B0502020202020204" pitchFamily="34" charset="0"/>
              </a:rPr>
              <a:t>Ip</a:t>
            </a:r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 по карте</a:t>
            </a:r>
            <a:endParaRPr lang="ru-RU" sz="3600" b="1" dirty="0">
              <a:solidFill>
                <a:srgbClr val="FD282A"/>
              </a:solidFill>
              <a:latin typeface="Century Gothic" panose="020B0502020202020204" pitchFamily="34" charset="0"/>
            </a:endParaRPr>
          </a:p>
          <a:p>
            <a:pPr algn="l"/>
            <a:endParaRPr lang="ru-RU" sz="2800" dirty="0">
              <a:solidFill>
                <a:srgbClr val="FD282A"/>
              </a:solidFill>
              <a:latin typeface="+mj-lt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389093">
            <a:off x="-178056" y="-295776"/>
            <a:ext cx="1853595" cy="2290479"/>
            <a:chOff x="7249607" y="5082331"/>
            <a:chExt cx="1853595" cy="2290479"/>
          </a:xfrm>
        </p:grpSpPr>
        <p:grpSp>
          <p:nvGrpSpPr>
            <p:cNvPr id="34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8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Группа 105"/>
          <p:cNvGrpSpPr/>
          <p:nvPr/>
        </p:nvGrpSpPr>
        <p:grpSpPr>
          <a:xfrm rot="1389093">
            <a:off x="-746926" y="5819516"/>
            <a:ext cx="1853595" cy="2290479"/>
            <a:chOff x="7249607" y="5082331"/>
            <a:chExt cx="1853595" cy="2290479"/>
          </a:xfrm>
        </p:grpSpPr>
        <p:grpSp>
          <p:nvGrpSpPr>
            <p:cNvPr id="107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6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4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9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0565405" y="4660676"/>
            <a:ext cx="2620305" cy="2519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602;p46"/>
          <p:cNvGrpSpPr/>
          <p:nvPr/>
        </p:nvGrpSpPr>
        <p:grpSpPr>
          <a:xfrm>
            <a:off x="3392623" y="1443649"/>
            <a:ext cx="76825" cy="76800"/>
            <a:chOff x="3104875" y="1099400"/>
            <a:chExt cx="76825" cy="76800"/>
          </a:xfrm>
        </p:grpSpPr>
        <p:sp>
          <p:nvSpPr>
            <p:cNvPr id="184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5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6" name="Google Shape;1602;p46"/>
          <p:cNvGrpSpPr/>
          <p:nvPr/>
        </p:nvGrpSpPr>
        <p:grpSpPr>
          <a:xfrm>
            <a:off x="9457832" y="821176"/>
            <a:ext cx="76825" cy="76800"/>
            <a:chOff x="3104875" y="1099400"/>
            <a:chExt cx="76825" cy="76800"/>
          </a:xfrm>
        </p:grpSpPr>
        <p:sp>
          <p:nvSpPr>
            <p:cNvPr id="18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9" name="Google Shape;1602;p46"/>
          <p:cNvGrpSpPr/>
          <p:nvPr/>
        </p:nvGrpSpPr>
        <p:grpSpPr>
          <a:xfrm>
            <a:off x="11096851" y="5013661"/>
            <a:ext cx="76825" cy="76800"/>
            <a:chOff x="3104875" y="1099400"/>
            <a:chExt cx="76825" cy="76800"/>
          </a:xfrm>
        </p:grpSpPr>
        <p:sp>
          <p:nvSpPr>
            <p:cNvPr id="19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9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192" name="Google Shape;1240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0867394" y="5717798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435" y="919991"/>
            <a:ext cx="11868873" cy="25064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93" y="3635387"/>
            <a:ext cx="3686689" cy="194337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0197" y="3637421"/>
            <a:ext cx="4201111" cy="1857634"/>
          </a:xfrm>
          <a:prstGeom prst="rect">
            <a:avLst/>
          </a:prstGeom>
        </p:spPr>
      </p:pic>
      <p:sp>
        <p:nvSpPr>
          <p:cNvPr id="180" name="Прямоугольник 179"/>
          <p:cNvSpPr/>
          <p:nvPr/>
        </p:nvSpPr>
        <p:spPr>
          <a:xfrm>
            <a:off x="3865472" y="3509115"/>
            <a:ext cx="38875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Карта мира с отображением меток с количеством </a:t>
            </a:r>
            <a:r>
              <a:rPr lang="en-US" sz="1400" b="1" dirty="0" err="1" smtClean="0">
                <a:solidFill>
                  <a:srgbClr val="51CACF"/>
                </a:solidFill>
                <a:latin typeface="Consolas" panose="020B0609020204030204" pitchFamily="49" charset="0"/>
              </a:rPr>
              <a:t>ip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-адресов, в зависимости от кол-ва цвет меток меняется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81" name="Прямоугольник 180"/>
          <p:cNvSpPr/>
          <p:nvPr/>
        </p:nvSpPr>
        <p:spPr>
          <a:xfrm>
            <a:off x="1071662" y="5658918"/>
            <a:ext cx="27466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При наведении появляется название страны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82" name="Прямоугольник 181"/>
          <p:cNvSpPr/>
          <p:nvPr/>
        </p:nvSpPr>
        <p:spPr>
          <a:xfrm>
            <a:off x="7799424" y="5609233"/>
            <a:ext cx="27466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При клике возникает </a:t>
            </a:r>
            <a:r>
              <a:rPr lang="en-US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pop-up </a:t>
            </a:r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с информацией о кол-ве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93" name="Прямоугольник 192"/>
          <p:cNvSpPr/>
          <p:nvPr/>
        </p:nvSpPr>
        <p:spPr>
          <a:xfrm>
            <a:off x="4731031" y="4566238"/>
            <a:ext cx="2156417" cy="738664"/>
          </a:xfrm>
          <a:prstGeom prst="rect">
            <a:avLst/>
          </a:prstGeom>
          <a:solidFill>
            <a:srgbClr val="FD282A"/>
          </a:solidFill>
          <a:effectLst>
            <a:glow rad="101600">
              <a:srgbClr val="FD282A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Для отображения карты используется </a:t>
            </a:r>
            <a:r>
              <a:rPr lang="en-US" sz="1400" b="1" dirty="0" smtClean="0">
                <a:solidFill>
                  <a:srgbClr val="163130"/>
                </a:solidFill>
                <a:latin typeface="Century Gothic" panose="020B0502020202020204" pitchFamily="34" charset="0"/>
              </a:rPr>
              <a:t>leaflet</a:t>
            </a:r>
            <a:endParaRPr lang="ru-RU" sz="2000" b="1" dirty="0">
              <a:solidFill>
                <a:srgbClr val="16313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8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2FC58D4-DA9F-48FC-B659-4E850FAC0239}"/>
              </a:ext>
            </a:extLst>
          </p:cNvPr>
          <p:cNvSpPr txBox="1">
            <a:spLocks/>
          </p:cNvSpPr>
          <p:nvPr/>
        </p:nvSpPr>
        <p:spPr>
          <a:xfrm>
            <a:off x="-15097" y="103288"/>
            <a:ext cx="12207097" cy="58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 smtClean="0">
                <a:solidFill>
                  <a:srgbClr val="FD282A"/>
                </a:solidFill>
                <a:latin typeface="Century Gothic" panose="020B0502020202020204" pitchFamily="34" charset="0"/>
              </a:rPr>
              <a:t>Визуализация. Таблица с данными по трафику</a:t>
            </a:r>
            <a:endParaRPr lang="ru-RU" sz="2800" dirty="0">
              <a:solidFill>
                <a:srgbClr val="FD282A"/>
              </a:solidFill>
              <a:latin typeface="+mj-lt"/>
            </a:endParaRPr>
          </a:p>
        </p:txBody>
      </p:sp>
      <p:grpSp>
        <p:nvGrpSpPr>
          <p:cNvPr id="33" name="Группа 32"/>
          <p:cNvGrpSpPr/>
          <p:nvPr/>
        </p:nvGrpSpPr>
        <p:grpSpPr>
          <a:xfrm rot="1389093">
            <a:off x="6464082" y="5592537"/>
            <a:ext cx="1853595" cy="2290479"/>
            <a:chOff x="7249607" y="5082331"/>
            <a:chExt cx="1853595" cy="2290479"/>
          </a:xfrm>
        </p:grpSpPr>
        <p:grpSp>
          <p:nvGrpSpPr>
            <p:cNvPr id="34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9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9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8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7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6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5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4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Группа 105"/>
          <p:cNvGrpSpPr/>
          <p:nvPr/>
        </p:nvGrpSpPr>
        <p:grpSpPr>
          <a:xfrm rot="1389093">
            <a:off x="-746926" y="5819516"/>
            <a:ext cx="1853595" cy="2290479"/>
            <a:chOff x="7249607" y="5082331"/>
            <a:chExt cx="1853595" cy="2290479"/>
          </a:xfrm>
        </p:grpSpPr>
        <p:grpSp>
          <p:nvGrpSpPr>
            <p:cNvPr id="107" name="Google Shape;2983;p65"/>
            <p:cNvGrpSpPr/>
            <p:nvPr/>
          </p:nvGrpSpPr>
          <p:grpSpPr>
            <a:xfrm>
              <a:off x="7554173" y="6111630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72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2983;p65"/>
            <p:cNvGrpSpPr/>
            <p:nvPr/>
          </p:nvGrpSpPr>
          <p:grpSpPr>
            <a:xfrm>
              <a:off x="7849606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65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983;p65"/>
            <p:cNvGrpSpPr/>
            <p:nvPr/>
          </p:nvGrpSpPr>
          <p:grpSpPr>
            <a:xfrm>
              <a:off x="8155655" y="611191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8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2983;p65"/>
            <p:cNvGrpSpPr/>
            <p:nvPr/>
          </p:nvGrpSpPr>
          <p:grpSpPr>
            <a:xfrm>
              <a:off x="8442324" y="559651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51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2983;p65"/>
            <p:cNvGrpSpPr/>
            <p:nvPr/>
          </p:nvGrpSpPr>
          <p:grpSpPr>
            <a:xfrm>
              <a:off x="8140937" y="5082331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44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2983;p65"/>
            <p:cNvGrpSpPr/>
            <p:nvPr/>
          </p:nvGrpSpPr>
          <p:grpSpPr>
            <a:xfrm>
              <a:off x="7856425" y="663226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7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2983;p65"/>
            <p:cNvGrpSpPr/>
            <p:nvPr/>
          </p:nvGrpSpPr>
          <p:grpSpPr>
            <a:xfrm>
              <a:off x="8451812" y="6629707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30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2983;p65"/>
            <p:cNvGrpSpPr/>
            <p:nvPr/>
          </p:nvGrpSpPr>
          <p:grpSpPr>
            <a:xfrm>
              <a:off x="7249607" y="6634294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23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2983;p65"/>
            <p:cNvGrpSpPr/>
            <p:nvPr/>
          </p:nvGrpSpPr>
          <p:grpSpPr>
            <a:xfrm>
              <a:off x="7538361" y="5085195"/>
              <a:ext cx="651390" cy="738516"/>
              <a:chOff x="6048400" y="3381400"/>
              <a:chExt cx="819050" cy="928600"/>
            </a:xfrm>
            <a:solidFill>
              <a:srgbClr val="2FA9AF"/>
            </a:solidFill>
          </p:grpSpPr>
          <p:sp>
            <p:nvSpPr>
              <p:cNvPr id="116" name="Google Shape;2984;p65"/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985;p65"/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986;p65"/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987;p65"/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988;p65"/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89;p65"/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90;p65"/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9" name="Google Shape;1239;p35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49"/>
                    </a14:imgEffect>
                    <a14:imgEffect>
                      <a14:saturation sat="163000"/>
                    </a14:imgEffect>
                    <a14:imgEffect>
                      <a14:brightnessContrast bright="68000" contrast="-1000"/>
                    </a14:imgEffect>
                  </a14:imgLayer>
                </a14:imgProps>
              </a:ext>
            </a:extLst>
          </a:blip>
          <a:srcRect l="25537" t="7152" r="23467" b="5838"/>
          <a:stretch/>
        </p:blipFill>
        <p:spPr>
          <a:xfrm>
            <a:off x="10565405" y="4660676"/>
            <a:ext cx="2620305" cy="2519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602;p46"/>
          <p:cNvGrpSpPr/>
          <p:nvPr/>
        </p:nvGrpSpPr>
        <p:grpSpPr>
          <a:xfrm>
            <a:off x="3392623" y="1443649"/>
            <a:ext cx="76825" cy="76800"/>
            <a:chOff x="3104875" y="1099400"/>
            <a:chExt cx="76825" cy="76800"/>
          </a:xfrm>
        </p:grpSpPr>
        <p:sp>
          <p:nvSpPr>
            <p:cNvPr id="184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5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6" name="Google Shape;1602;p46"/>
          <p:cNvGrpSpPr/>
          <p:nvPr/>
        </p:nvGrpSpPr>
        <p:grpSpPr>
          <a:xfrm>
            <a:off x="9457832" y="821176"/>
            <a:ext cx="76825" cy="76800"/>
            <a:chOff x="3104875" y="1099400"/>
            <a:chExt cx="76825" cy="76800"/>
          </a:xfrm>
        </p:grpSpPr>
        <p:sp>
          <p:nvSpPr>
            <p:cNvPr id="187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8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189" name="Google Shape;1602;p46"/>
          <p:cNvGrpSpPr/>
          <p:nvPr/>
        </p:nvGrpSpPr>
        <p:grpSpPr>
          <a:xfrm>
            <a:off x="11096851" y="5013661"/>
            <a:ext cx="76825" cy="76800"/>
            <a:chOff x="3104875" y="1099400"/>
            <a:chExt cx="76825" cy="76800"/>
          </a:xfrm>
        </p:grpSpPr>
        <p:sp>
          <p:nvSpPr>
            <p:cNvPr id="190" name="Google Shape;1603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91" name="Google Shape;1604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bg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192" name="Google Shape;1240;p35"/>
          <p:cNvPicPr preferRelativeResize="0"/>
          <p:nvPr/>
        </p:nvPicPr>
        <p:blipFill rotWithShape="1">
          <a:blip r:embed="rId5">
            <a:alphaModFix/>
            <a:duotone>
              <a:prstClr val="black"/>
              <a:srgbClr val="51CA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22009" r="18455"/>
          <a:stretch/>
        </p:blipFill>
        <p:spPr>
          <a:xfrm rot="-1020085">
            <a:off x="10867394" y="5717798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237" y="3156159"/>
            <a:ext cx="1385917" cy="890947"/>
          </a:xfrm>
          <a:prstGeom prst="rect">
            <a:avLst/>
          </a:prstGeom>
        </p:spPr>
      </p:pic>
      <p:sp>
        <p:nvSpPr>
          <p:cNvPr id="194" name="Прямоугольник 193"/>
          <p:cNvSpPr/>
          <p:nvPr/>
        </p:nvSpPr>
        <p:spPr>
          <a:xfrm>
            <a:off x="531660" y="5334528"/>
            <a:ext cx="3227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В таблице реализован поиск</a:t>
            </a:r>
            <a:endParaRPr lang="ru-RU" sz="1400" dirty="0">
              <a:latin typeface="Consolas" panose="020B0609020204030204" pitchFamily="49" charset="0"/>
            </a:endParaRPr>
          </a:p>
        </p:txBody>
      </p:sp>
      <p:sp>
        <p:nvSpPr>
          <p:cNvPr id="195" name="Прямоугольник 194"/>
          <p:cNvSpPr/>
          <p:nvPr/>
        </p:nvSpPr>
        <p:spPr>
          <a:xfrm>
            <a:off x="8808160" y="3315299"/>
            <a:ext cx="32276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solidFill>
                  <a:srgbClr val="51CACF"/>
                </a:solidFill>
                <a:latin typeface="Consolas" panose="020B0609020204030204" pitchFamily="49" charset="0"/>
              </a:rPr>
              <a:t>Имеется пагинация, сортировка по столбцам</a:t>
            </a:r>
            <a:endParaRPr lang="ru-RU" sz="1400" dirty="0"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458" y="980000"/>
            <a:ext cx="11306176" cy="180366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513" y="4232678"/>
            <a:ext cx="11930752" cy="10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6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619</Words>
  <Application>Microsoft Office PowerPoint</Application>
  <PresentationFormat>Широкоэкранный</PresentationFormat>
  <Paragraphs>103</Paragraphs>
  <Slides>15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Consolas</vt:lpstr>
      <vt:lpstr>Тема Office</vt:lpstr>
      <vt:lpstr>D – Detection I – Intrusion V – Vulnerability A – Analysis </vt:lpstr>
      <vt:lpstr>D – Detection I – Intrusion V – Vulnerability A – Analysis </vt:lpstr>
      <vt:lpstr>D – Detection I – Intrusion V – Vulnerability A – Analysis </vt:lpstr>
      <vt:lpstr>D – Detection I – Intrusion V – Vulnerability A – Analysis </vt:lpstr>
      <vt:lpstr>Презентация PowerPoint</vt:lpstr>
      <vt:lpstr>D – Detection I – Intrusion V – Vulnerability A – Analysis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 – Detection I – Intrusion V – Vulnerability A – Analysis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– Detection I – Intrusion V – Vulnerability A – Analysis </dc:title>
  <dc:creator>U_M1PGJ</dc:creator>
  <cp:lastModifiedBy>admin</cp:lastModifiedBy>
  <cp:revision>67</cp:revision>
  <dcterms:created xsi:type="dcterms:W3CDTF">2025-03-14T12:26:22Z</dcterms:created>
  <dcterms:modified xsi:type="dcterms:W3CDTF">2025-04-25T18:35:45Z</dcterms:modified>
</cp:coreProperties>
</file>